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compatMode="1" saveSubsetFonts="1">
  <p:sldMasterIdLst>
    <p:sldMasterId id="2147483725" r:id="rId1"/>
  </p:sldMasterIdLst>
  <p:notesMasterIdLst>
    <p:notesMasterId r:id="rId50"/>
  </p:notesMasterIdLst>
  <p:handoutMasterIdLst>
    <p:handoutMasterId r:id="rId51"/>
  </p:handoutMasterIdLst>
  <p:sldIdLst>
    <p:sldId id="256" r:id="rId2"/>
    <p:sldId id="323" r:id="rId3"/>
    <p:sldId id="324" r:id="rId4"/>
    <p:sldId id="258" r:id="rId5"/>
    <p:sldId id="295" r:id="rId6"/>
    <p:sldId id="296" r:id="rId7"/>
    <p:sldId id="326" r:id="rId8"/>
    <p:sldId id="314" r:id="rId9"/>
    <p:sldId id="305" r:id="rId10"/>
    <p:sldId id="308" r:id="rId11"/>
    <p:sldId id="306" r:id="rId12"/>
    <p:sldId id="307" r:id="rId13"/>
    <p:sldId id="313" r:id="rId14"/>
    <p:sldId id="285" r:id="rId15"/>
    <p:sldId id="292" r:id="rId16"/>
    <p:sldId id="286" r:id="rId17"/>
    <p:sldId id="287" r:id="rId18"/>
    <p:sldId id="288" r:id="rId19"/>
    <p:sldId id="289" r:id="rId20"/>
    <p:sldId id="290" r:id="rId21"/>
    <p:sldId id="291" r:id="rId22"/>
    <p:sldId id="327" r:id="rId23"/>
    <p:sldId id="283" r:id="rId24"/>
    <p:sldId id="281" r:id="rId25"/>
    <p:sldId id="272" r:id="rId26"/>
    <p:sldId id="262" r:id="rId27"/>
    <p:sldId id="274" r:id="rId28"/>
    <p:sldId id="328" r:id="rId29"/>
    <p:sldId id="315" r:id="rId30"/>
    <p:sldId id="270" r:id="rId31"/>
    <p:sldId id="319" r:id="rId32"/>
    <p:sldId id="316" r:id="rId33"/>
    <p:sldId id="263" r:id="rId34"/>
    <p:sldId id="294" r:id="rId35"/>
    <p:sldId id="325" r:id="rId36"/>
    <p:sldId id="317" r:id="rId37"/>
    <p:sldId id="320" r:id="rId38"/>
    <p:sldId id="321" r:id="rId39"/>
    <p:sldId id="322" r:id="rId40"/>
    <p:sldId id="271" r:id="rId41"/>
    <p:sldId id="265" r:id="rId42"/>
    <p:sldId id="318" r:id="rId43"/>
    <p:sldId id="312" r:id="rId44"/>
    <p:sldId id="311" r:id="rId45"/>
    <p:sldId id="329" r:id="rId46"/>
    <p:sldId id="302" r:id="rId47"/>
    <p:sldId id="303" r:id="rId48"/>
    <p:sldId id="293" r:id="rId49"/>
  </p:sldIdLst>
  <p:sldSz cx="14630400" cy="8229600"/>
  <p:notesSz cx="9144000" cy="6858000"/>
  <p:defaultTextStyle>
    <a:defPPr>
      <a:defRPr lang="en-US"/>
    </a:defPPr>
    <a:lvl1pPr algn="l" rtl="0" eaLnBrk="0" fontAlgn="base" hangingPunct="0">
      <a:spcBef>
        <a:spcPct val="0"/>
      </a:spcBef>
      <a:spcAft>
        <a:spcPct val="0"/>
      </a:spcAft>
      <a:defRPr sz="4600" b="1" kern="1200">
        <a:solidFill>
          <a:schemeClr val="tx1"/>
        </a:solidFill>
        <a:latin typeface="Arial" charset="0"/>
        <a:ea typeface="+mn-ea"/>
        <a:cs typeface="+mn-cs"/>
      </a:defRPr>
    </a:lvl1pPr>
    <a:lvl2pPr marL="652463" indent="-195263" algn="l" rtl="0" eaLnBrk="0" fontAlgn="base" hangingPunct="0">
      <a:spcBef>
        <a:spcPct val="0"/>
      </a:spcBef>
      <a:spcAft>
        <a:spcPct val="0"/>
      </a:spcAft>
      <a:defRPr sz="4600" b="1" kern="1200">
        <a:solidFill>
          <a:schemeClr val="tx1"/>
        </a:solidFill>
        <a:latin typeface="Arial" charset="0"/>
        <a:ea typeface="+mn-ea"/>
        <a:cs typeface="+mn-cs"/>
      </a:defRPr>
    </a:lvl2pPr>
    <a:lvl3pPr marL="1304925" indent="-390525" algn="l" rtl="0" eaLnBrk="0" fontAlgn="base" hangingPunct="0">
      <a:spcBef>
        <a:spcPct val="0"/>
      </a:spcBef>
      <a:spcAft>
        <a:spcPct val="0"/>
      </a:spcAft>
      <a:defRPr sz="4600" b="1" kern="1200">
        <a:solidFill>
          <a:schemeClr val="tx1"/>
        </a:solidFill>
        <a:latin typeface="Arial" charset="0"/>
        <a:ea typeface="+mn-ea"/>
        <a:cs typeface="+mn-cs"/>
      </a:defRPr>
    </a:lvl3pPr>
    <a:lvl4pPr marL="1958975" indent="-587375" algn="l" rtl="0" eaLnBrk="0" fontAlgn="base" hangingPunct="0">
      <a:spcBef>
        <a:spcPct val="0"/>
      </a:spcBef>
      <a:spcAft>
        <a:spcPct val="0"/>
      </a:spcAft>
      <a:defRPr sz="4600" b="1" kern="1200">
        <a:solidFill>
          <a:schemeClr val="tx1"/>
        </a:solidFill>
        <a:latin typeface="Arial" charset="0"/>
        <a:ea typeface="+mn-ea"/>
        <a:cs typeface="+mn-cs"/>
      </a:defRPr>
    </a:lvl4pPr>
    <a:lvl5pPr marL="2611438" indent="-782638" algn="l" rtl="0" eaLnBrk="0" fontAlgn="base" hangingPunct="0">
      <a:spcBef>
        <a:spcPct val="0"/>
      </a:spcBef>
      <a:spcAft>
        <a:spcPct val="0"/>
      </a:spcAft>
      <a:defRPr sz="4600" b="1" kern="1200">
        <a:solidFill>
          <a:schemeClr val="tx1"/>
        </a:solidFill>
        <a:latin typeface="Arial" charset="0"/>
        <a:ea typeface="+mn-ea"/>
        <a:cs typeface="+mn-cs"/>
      </a:defRPr>
    </a:lvl5pPr>
    <a:lvl6pPr marL="2286000" algn="l" defTabSz="914400" rtl="0" eaLnBrk="1" latinLnBrk="0" hangingPunct="1">
      <a:defRPr sz="4600" b="1" kern="1200">
        <a:solidFill>
          <a:schemeClr val="tx1"/>
        </a:solidFill>
        <a:latin typeface="Arial" charset="0"/>
        <a:ea typeface="+mn-ea"/>
        <a:cs typeface="+mn-cs"/>
      </a:defRPr>
    </a:lvl6pPr>
    <a:lvl7pPr marL="2743200" algn="l" defTabSz="914400" rtl="0" eaLnBrk="1" latinLnBrk="0" hangingPunct="1">
      <a:defRPr sz="4600" b="1" kern="1200">
        <a:solidFill>
          <a:schemeClr val="tx1"/>
        </a:solidFill>
        <a:latin typeface="Arial" charset="0"/>
        <a:ea typeface="+mn-ea"/>
        <a:cs typeface="+mn-cs"/>
      </a:defRPr>
    </a:lvl7pPr>
    <a:lvl8pPr marL="3200400" algn="l" defTabSz="914400" rtl="0" eaLnBrk="1" latinLnBrk="0" hangingPunct="1">
      <a:defRPr sz="4600" b="1" kern="1200">
        <a:solidFill>
          <a:schemeClr val="tx1"/>
        </a:solidFill>
        <a:latin typeface="Arial" charset="0"/>
        <a:ea typeface="+mn-ea"/>
        <a:cs typeface="+mn-cs"/>
      </a:defRPr>
    </a:lvl8pPr>
    <a:lvl9pPr marL="3657600" algn="l" defTabSz="914400" rtl="0" eaLnBrk="1" latinLnBrk="0" hangingPunct="1">
      <a:defRPr sz="4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D2F3"/>
    <a:srgbClr val="BCD631"/>
    <a:srgbClr val="C988BB"/>
    <a:srgbClr val="F8A7E9"/>
    <a:srgbClr val="9DD192"/>
    <a:srgbClr val="336699"/>
    <a:srgbClr val="003399"/>
    <a:srgbClr val="9A523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164" autoAdjust="0"/>
    <p:restoredTop sz="75716"/>
  </p:normalViewPr>
  <p:slideViewPr>
    <p:cSldViewPr snapToGrid="0">
      <p:cViewPr>
        <p:scale>
          <a:sx n="80" d="100"/>
          <a:sy n="80" d="100"/>
        </p:scale>
        <p:origin x="2568" y="592"/>
      </p:cViewPr>
      <p:guideLst>
        <p:guide orient="horz" pos="2592"/>
        <p:guide pos="460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notesMaster" Target="notesMasters/notesMaster1.xml"/><Relationship Id="rId51" Type="http://schemas.openxmlformats.org/officeDocument/2006/relationships/handoutMaster" Target="handoutMasters/handoutMaster1.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eaLnBrk="1" hangingPunct="1">
              <a:defRPr sz="1200"/>
            </a:lvl1pPr>
          </a:lstStyle>
          <a:p>
            <a:pPr>
              <a:defRPr/>
            </a:pPr>
            <a:endParaRPr lang="en-US" b="0" dirty="0">
              <a:latin typeface="Myriad Pro Condensed" charset="0"/>
            </a:endParaRPr>
          </a:p>
        </p:txBody>
      </p:sp>
      <p:sp>
        <p:nvSpPr>
          <p:cNvPr id="3" name="Date Placeholder 2"/>
          <p:cNvSpPr>
            <a:spLocks noGrp="1"/>
          </p:cNvSpPr>
          <p:nvPr>
            <p:ph type="dt" sz="quarter" idx="1"/>
          </p:nvPr>
        </p:nvSpPr>
        <p:spPr>
          <a:xfrm>
            <a:off x="5180013" y="0"/>
            <a:ext cx="3962400" cy="344488"/>
          </a:xfrm>
          <a:prstGeom prst="rect">
            <a:avLst/>
          </a:prstGeom>
        </p:spPr>
        <p:txBody>
          <a:bodyPr vert="horz" lIns="91440" tIns="45720" rIns="91440" bIns="45720" rtlCol="0"/>
          <a:lstStyle>
            <a:lvl1pPr algn="r" eaLnBrk="1" hangingPunct="1">
              <a:defRPr sz="1200"/>
            </a:lvl1pPr>
          </a:lstStyle>
          <a:p>
            <a:pPr>
              <a:defRPr/>
            </a:pPr>
            <a:fld id="{3726D4BF-139C-A749-A62A-978151389237}" type="datetimeFigureOut">
              <a:rPr lang="en-US" b="0">
                <a:latin typeface="Myriad Pro Condensed" charset="0"/>
              </a:rPr>
              <a:pPr>
                <a:defRPr/>
              </a:pPr>
              <a:t>5/7/19</a:t>
            </a:fld>
            <a:endParaRPr lang="en-US" b="0" dirty="0">
              <a:latin typeface="Myriad Pro Condensed" charset="0"/>
            </a:endParaRPr>
          </a:p>
        </p:txBody>
      </p:sp>
      <p:sp>
        <p:nvSpPr>
          <p:cNvPr id="4" name="Footer Placeholder 3"/>
          <p:cNvSpPr>
            <a:spLocks noGrp="1"/>
          </p:cNvSpPr>
          <p:nvPr>
            <p:ph type="ftr" sz="quarter" idx="2"/>
          </p:nvPr>
        </p:nvSpPr>
        <p:spPr>
          <a:xfrm>
            <a:off x="0" y="6513513"/>
            <a:ext cx="3962400" cy="344487"/>
          </a:xfrm>
          <a:prstGeom prst="rect">
            <a:avLst/>
          </a:prstGeom>
        </p:spPr>
        <p:txBody>
          <a:bodyPr vert="horz" lIns="91440" tIns="45720" rIns="91440" bIns="45720" rtlCol="0" anchor="b"/>
          <a:lstStyle>
            <a:lvl1pPr algn="l" eaLnBrk="1" hangingPunct="1">
              <a:defRPr sz="1200"/>
            </a:lvl1pPr>
          </a:lstStyle>
          <a:p>
            <a:pPr>
              <a:defRPr/>
            </a:pPr>
            <a:endParaRPr lang="en-US" b="0" dirty="0">
              <a:latin typeface="Myriad Pro Condensed" charset="0"/>
            </a:endParaRPr>
          </a:p>
        </p:txBody>
      </p:sp>
      <p:sp>
        <p:nvSpPr>
          <p:cNvPr id="5" name="Slide Number Placeholder 4"/>
          <p:cNvSpPr>
            <a:spLocks noGrp="1"/>
          </p:cNvSpPr>
          <p:nvPr>
            <p:ph type="sldNum" sz="quarter" idx="3"/>
          </p:nvPr>
        </p:nvSpPr>
        <p:spPr>
          <a:xfrm>
            <a:off x="5180013" y="6513513"/>
            <a:ext cx="3962400" cy="344487"/>
          </a:xfrm>
          <a:prstGeom prst="rect">
            <a:avLst/>
          </a:prstGeom>
        </p:spPr>
        <p:txBody>
          <a:bodyPr vert="horz" lIns="91440" tIns="45720" rIns="91440" bIns="45720" rtlCol="0" anchor="b"/>
          <a:lstStyle>
            <a:lvl1pPr algn="r" eaLnBrk="1" hangingPunct="1">
              <a:defRPr sz="1200"/>
            </a:lvl1pPr>
          </a:lstStyle>
          <a:p>
            <a:pPr>
              <a:defRPr/>
            </a:pPr>
            <a:fld id="{D00A7641-1680-2949-BB42-9924A08FEAF0}" type="slidenum">
              <a:rPr lang="en-US" b="0">
                <a:latin typeface="Myriad Pro Condensed" charset="0"/>
              </a:rPr>
              <a:pPr>
                <a:defRPr/>
              </a:pPr>
              <a:t>‹#›</a:t>
            </a:fld>
            <a:endParaRPr lang="en-US" b="0" dirty="0">
              <a:latin typeface="Myriad Pro Condensed" charset="0"/>
            </a:endParaRPr>
          </a:p>
        </p:txBody>
      </p:sp>
    </p:spTree>
  </p:cSld>
  <p:clrMap bg1="lt1" tx1="dk1" bg2="lt2" tx2="dk2" accent1="accent1" accent2="accent2" accent3="accent3" accent4="accent4" accent5="accent5" accent6="accent6" hlink="hlink" folHlink="folHlink"/>
</p:handoutMaster>
</file>

<file path=ppt/media/image1.jpg>
</file>

<file path=ppt/media/image17.png>
</file>

<file path=ppt/media/image18.png>
</file>

<file path=ppt/media/image19.png>
</file>

<file path=ppt/media/image2.tiff>
</file>

<file path=ppt/media/image25.pn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b="0">
                <a:latin typeface="Times New Roman" pitchFamily="18" charset="0"/>
              </a:defRPr>
            </a:lvl1pPr>
          </a:lstStyle>
          <a:p>
            <a:pPr>
              <a:defRPr/>
            </a:pPr>
            <a:endParaRPr lang="en-US" altLang="en-US"/>
          </a:p>
        </p:txBody>
      </p:sp>
      <p:sp>
        <p:nvSpPr>
          <p:cNvPr id="6147" name="Rectangle 3"/>
          <p:cNvSpPr>
            <a:spLocks noGrp="1" noChangeArrowheads="1"/>
          </p:cNvSpPr>
          <p:nvPr>
            <p:ph type="dt" idx="1"/>
          </p:nvPr>
        </p:nvSpPr>
        <p:spPr bwMode="auto">
          <a:xfrm>
            <a:off x="5181600"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b="0">
                <a:latin typeface="Times New Roman" pitchFamily="18" charset="0"/>
              </a:defRPr>
            </a:lvl1pPr>
          </a:lstStyle>
          <a:p>
            <a:pPr>
              <a:defRPr/>
            </a:pPr>
            <a:endParaRPr lang="en-US" altLang="en-US"/>
          </a:p>
        </p:txBody>
      </p:sp>
      <p:sp>
        <p:nvSpPr>
          <p:cNvPr id="8196" name="Rectangle 4"/>
          <p:cNvSpPr>
            <a:spLocks noGrp="1" noRot="1" noChangeAspect="1" noChangeArrowheads="1" noTextEdit="1"/>
          </p:cNvSpPr>
          <p:nvPr>
            <p:ph type="sldImg" idx="2"/>
          </p:nvPr>
        </p:nvSpPr>
        <p:spPr bwMode="auto">
          <a:xfrm>
            <a:off x="2286000" y="514350"/>
            <a:ext cx="4572000" cy="257175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val="1"/>
            </a:ext>
          </a:extLst>
        </p:spPr>
      </p:sp>
      <p:sp>
        <p:nvSpPr>
          <p:cNvPr id="6149" name="Rectangle 5"/>
          <p:cNvSpPr>
            <a:spLocks noGrp="1" noChangeArrowheads="1"/>
          </p:cNvSpPr>
          <p:nvPr>
            <p:ph type="body" sz="quarter" idx="3"/>
          </p:nvPr>
        </p:nvSpPr>
        <p:spPr bwMode="auto">
          <a:xfrm>
            <a:off x="1219200" y="3257550"/>
            <a:ext cx="6705600"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noProof="0" smtClean="0"/>
              <a:t>Click to edit Master text styles</a:t>
            </a:r>
          </a:p>
          <a:p>
            <a:pPr lvl="1"/>
            <a:r>
              <a:rPr lang="en-US" altLang="en-US" noProof="0" smtClean="0"/>
              <a:t>Second level</a:t>
            </a:r>
          </a:p>
          <a:p>
            <a:pPr lvl="2"/>
            <a:r>
              <a:rPr lang="en-US" altLang="en-US" noProof="0" smtClean="0"/>
              <a:t>Third level</a:t>
            </a:r>
          </a:p>
          <a:p>
            <a:pPr lvl="3"/>
            <a:r>
              <a:rPr lang="en-US" altLang="en-US" noProof="0" smtClean="0"/>
              <a:t>Fourth level</a:t>
            </a:r>
          </a:p>
          <a:p>
            <a:pPr lvl="4"/>
            <a:r>
              <a:rPr lang="en-US" altLang="en-US" noProof="0" smtClean="0"/>
              <a:t>Fifth level</a:t>
            </a:r>
          </a:p>
        </p:txBody>
      </p:sp>
      <p:sp>
        <p:nvSpPr>
          <p:cNvPr id="6150" name="Rectangle 6"/>
          <p:cNvSpPr>
            <a:spLocks noGrp="1" noChangeArrowheads="1"/>
          </p:cNvSpPr>
          <p:nvPr>
            <p:ph type="ftr" sz="quarter" idx="4"/>
          </p:nvPr>
        </p:nvSpPr>
        <p:spPr bwMode="auto">
          <a:xfrm>
            <a:off x="0" y="651510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b="0">
                <a:latin typeface="Times New Roman" pitchFamily="18" charset="0"/>
              </a:defRPr>
            </a:lvl1pPr>
          </a:lstStyle>
          <a:p>
            <a:pPr>
              <a:defRPr/>
            </a:pPr>
            <a:endParaRPr lang="en-US" altLang="en-US"/>
          </a:p>
        </p:txBody>
      </p:sp>
      <p:sp>
        <p:nvSpPr>
          <p:cNvPr id="6151" name="Rectangle 7"/>
          <p:cNvSpPr>
            <a:spLocks noGrp="1" noChangeArrowheads="1"/>
          </p:cNvSpPr>
          <p:nvPr>
            <p:ph type="sldNum" sz="quarter" idx="5"/>
          </p:nvPr>
        </p:nvSpPr>
        <p:spPr bwMode="auto">
          <a:xfrm>
            <a:off x="5181600" y="651510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b="0">
                <a:latin typeface="Times New Roman" charset="0"/>
              </a:defRPr>
            </a:lvl1pPr>
          </a:lstStyle>
          <a:p>
            <a:pPr>
              <a:defRPr/>
            </a:pPr>
            <a:fld id="{5EF4DCDE-C28A-9F4F-96B4-DD83CBB6471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00" kern="1200">
        <a:solidFill>
          <a:schemeClr val="tx1"/>
        </a:solidFill>
        <a:latin typeface="Times New Roman" pitchFamily="18" charset="0"/>
        <a:ea typeface="+mn-ea"/>
        <a:cs typeface="+mn-cs"/>
      </a:defRPr>
    </a:lvl1pPr>
    <a:lvl2pPr marL="652463" algn="l" rtl="0" eaLnBrk="0" fontAlgn="base" hangingPunct="0">
      <a:spcBef>
        <a:spcPct val="30000"/>
      </a:spcBef>
      <a:spcAft>
        <a:spcPct val="0"/>
      </a:spcAft>
      <a:defRPr sz="1700" kern="1200">
        <a:solidFill>
          <a:schemeClr val="tx1"/>
        </a:solidFill>
        <a:latin typeface="Times New Roman" pitchFamily="18" charset="0"/>
        <a:ea typeface="+mn-ea"/>
        <a:cs typeface="+mn-cs"/>
      </a:defRPr>
    </a:lvl2pPr>
    <a:lvl3pPr marL="1304925" algn="l" rtl="0" eaLnBrk="0" fontAlgn="base" hangingPunct="0">
      <a:spcBef>
        <a:spcPct val="30000"/>
      </a:spcBef>
      <a:spcAft>
        <a:spcPct val="0"/>
      </a:spcAft>
      <a:defRPr sz="1700" kern="1200">
        <a:solidFill>
          <a:schemeClr val="tx1"/>
        </a:solidFill>
        <a:latin typeface="Times New Roman" pitchFamily="18" charset="0"/>
        <a:ea typeface="+mn-ea"/>
        <a:cs typeface="+mn-cs"/>
      </a:defRPr>
    </a:lvl3pPr>
    <a:lvl4pPr marL="1958975" algn="l" rtl="0" eaLnBrk="0" fontAlgn="base" hangingPunct="0">
      <a:spcBef>
        <a:spcPct val="30000"/>
      </a:spcBef>
      <a:spcAft>
        <a:spcPct val="0"/>
      </a:spcAft>
      <a:defRPr sz="1700" kern="1200">
        <a:solidFill>
          <a:schemeClr val="tx1"/>
        </a:solidFill>
        <a:latin typeface="Times New Roman" pitchFamily="18" charset="0"/>
        <a:ea typeface="+mn-ea"/>
        <a:cs typeface="+mn-cs"/>
      </a:defRPr>
    </a:lvl4pPr>
    <a:lvl5pPr marL="2611438" algn="l" rtl="0" eaLnBrk="0" fontAlgn="base" hangingPunct="0">
      <a:spcBef>
        <a:spcPct val="30000"/>
      </a:spcBef>
      <a:spcAft>
        <a:spcPct val="0"/>
      </a:spcAft>
      <a:defRPr sz="1700" kern="1200">
        <a:solidFill>
          <a:schemeClr val="tx1"/>
        </a:solidFill>
        <a:latin typeface="Times New Roman" pitchFamily="18" charset="0"/>
        <a:ea typeface="+mn-ea"/>
        <a:cs typeface="+mn-cs"/>
      </a:defRPr>
    </a:lvl5pPr>
    <a:lvl6pPr marL="3265551" algn="l" defTabSz="1306220" rtl="0" eaLnBrk="1" latinLnBrk="0" hangingPunct="1">
      <a:defRPr sz="1700" kern="1200">
        <a:solidFill>
          <a:schemeClr val="tx1"/>
        </a:solidFill>
        <a:latin typeface="+mn-lt"/>
        <a:ea typeface="+mn-ea"/>
        <a:cs typeface="+mn-cs"/>
      </a:defRPr>
    </a:lvl6pPr>
    <a:lvl7pPr marL="3918661" algn="l" defTabSz="1306220" rtl="0" eaLnBrk="1" latinLnBrk="0" hangingPunct="1">
      <a:defRPr sz="1700" kern="1200">
        <a:solidFill>
          <a:schemeClr val="tx1"/>
        </a:solidFill>
        <a:latin typeface="+mn-lt"/>
        <a:ea typeface="+mn-ea"/>
        <a:cs typeface="+mn-cs"/>
      </a:defRPr>
    </a:lvl7pPr>
    <a:lvl8pPr marL="4571771" algn="l" defTabSz="1306220" rtl="0" eaLnBrk="1" latinLnBrk="0" hangingPunct="1">
      <a:defRPr sz="1700" kern="1200">
        <a:solidFill>
          <a:schemeClr val="tx1"/>
        </a:solidFill>
        <a:latin typeface="+mn-lt"/>
        <a:ea typeface="+mn-ea"/>
        <a:cs typeface="+mn-cs"/>
      </a:defRPr>
    </a:lvl8pPr>
    <a:lvl9pPr marL="5224882" algn="l" defTabSz="1306220" rtl="0" eaLnBrk="1" latinLnBrk="0" hangingPunct="1">
      <a:defRPr sz="1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Over the last</a:t>
            </a:r>
            <a:r>
              <a:rPr lang="en-US" baseline="0" dirty="0" smtClean="0"/>
              <a:t> decade, deep neural networks, or DNNs have become not only a hot buzzword, but a fundamental </a:t>
            </a:r>
            <a:r>
              <a:rPr lang="en-US" baseline="0" dirty="0" err="1" smtClean="0"/>
              <a:t>buildling</a:t>
            </a:r>
            <a:r>
              <a:rPr lang="en-US" baseline="0" dirty="0" smtClean="0"/>
              <a:t> block of applications, including </a:t>
            </a:r>
            <a:r>
              <a:rPr lang="en-US" baseline="0" dirty="0" err="1" smtClean="0"/>
              <a:t>AlphaGo</a:t>
            </a:r>
            <a:r>
              <a:rPr lang="en-US" baseline="0" dirty="0" smtClean="0"/>
              <a:t>, </a:t>
            </a:r>
            <a:r>
              <a:rPr lang="en-US" baseline="0" dirty="0" err="1" smtClean="0"/>
              <a:t>autonmous</a:t>
            </a:r>
            <a:r>
              <a:rPr lang="en-US" baseline="0" dirty="0" smtClean="0"/>
              <a:t> vehicles, translation systems and medical imaging</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2</a:t>
            </a:fld>
            <a:endParaRPr lang="en-US" altLang="en-US"/>
          </a:p>
        </p:txBody>
      </p:sp>
    </p:spTree>
    <p:extLst>
      <p:ext uri="{BB962C8B-B14F-4D97-AF65-F5344CB8AC3E}">
        <p14:creationId xmlns:p14="http://schemas.microsoft.com/office/powerpoint/2010/main" val="17222084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1506" name="Notes Placeholder 2"/>
          <p:cNvSpPr>
            <a:spLocks noGrp="1"/>
          </p:cNvSpPr>
          <p:nvPr>
            <p:ph type="body" idx="1"/>
          </p:nvPr>
        </p:nvSpPr>
        <p:spPr>
          <a:noFill/>
        </p:spPr>
        <p:txBody>
          <a:bodyPr/>
          <a:lstStyle/>
          <a:p>
            <a:r>
              <a:rPr lang="en-US" altLang="x-none">
                <a:latin typeface="Times New Roman" charset="0"/>
              </a:rPr>
              <a:t>Can we avoid doing the backwards pass so often? What if there are examples that are more surprinsing that teach the ntwork more than others?</a:t>
            </a:r>
          </a:p>
          <a:p>
            <a:r>
              <a:rPr lang="en-US" altLang="x-none">
                <a:latin typeface="Times New Roman" charset="0"/>
              </a:rPr>
              <a:t>Backward pass is when the network is learning, so you can learn more from surprising examples</a:t>
            </a:r>
          </a:p>
        </p:txBody>
      </p:sp>
      <p:sp>
        <p:nvSpPr>
          <p:cNvPr id="21507" name="Slide Number Placeholder 3"/>
          <p:cNvSpPr>
            <a:spLocks noGrp="1"/>
          </p:cNvSpPr>
          <p:nvPr>
            <p:ph type="sldNum" sz="quarter" idx="5"/>
          </p:nvPr>
        </p:nvSpPr>
        <p:spPr>
          <a:noFill/>
        </p:spPr>
        <p:txBody>
          <a:bodyPr/>
          <a:lstStyle/>
          <a:p>
            <a:fld id="{DA6BA325-08F2-3841-A25C-6AFFCEAB72B3}" type="slidenum">
              <a:rPr lang="en-US" altLang="en-US"/>
              <a:pPr/>
              <a:t>18</a:t>
            </a:fld>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3554" name="Notes Placeholder 2"/>
          <p:cNvSpPr>
            <a:spLocks noGrp="1"/>
          </p:cNvSpPr>
          <p:nvPr>
            <p:ph type="body" idx="1"/>
          </p:nvPr>
        </p:nvSpPr>
        <p:spPr>
          <a:noFill/>
        </p:spPr>
        <p:txBody>
          <a:bodyPr/>
          <a:lstStyle/>
          <a:p>
            <a:r>
              <a:rPr lang="en-US" altLang="x-none">
                <a:latin typeface="Times New Roman" charset="0"/>
              </a:rPr>
              <a:t>Can we avoid doing the backwards pass so often? What if there are examples that are more surprinsing that teach the ntwork more than others?</a:t>
            </a:r>
          </a:p>
          <a:p>
            <a:r>
              <a:rPr lang="en-US" altLang="x-none">
                <a:latin typeface="Times New Roman" charset="0"/>
              </a:rPr>
              <a:t>Backward pass is when the network is learning, so you can learn more from surprising examples</a:t>
            </a:r>
          </a:p>
        </p:txBody>
      </p:sp>
      <p:sp>
        <p:nvSpPr>
          <p:cNvPr id="23555" name="Slide Number Placeholder 3"/>
          <p:cNvSpPr>
            <a:spLocks noGrp="1"/>
          </p:cNvSpPr>
          <p:nvPr>
            <p:ph type="sldNum" sz="quarter" idx="5"/>
          </p:nvPr>
        </p:nvSpPr>
        <p:spPr>
          <a:noFill/>
        </p:spPr>
        <p:txBody>
          <a:bodyPr/>
          <a:lstStyle/>
          <a:p>
            <a:fld id="{ED686274-AAA8-4440-8AED-867410A1DD30}" type="slidenum">
              <a:rPr lang="en-US" altLang="en-US"/>
              <a:pPr/>
              <a:t>19</a:t>
            </a:fld>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r>
              <a:rPr lang="en-US" altLang="x-none">
                <a:latin typeface="Times New Roman" charset="0"/>
              </a:rPr>
              <a:t>Can we avoid doing the backwards pass so often? What if there are examples that are more surprinsing that teach the ntwork more than others?</a:t>
            </a:r>
          </a:p>
          <a:p>
            <a:r>
              <a:rPr lang="en-US" altLang="x-none">
                <a:latin typeface="Times New Roman" charset="0"/>
              </a:rPr>
              <a:t>Backward pass is when the network is learning, so you can learn more from surprising examples</a:t>
            </a: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20</a:t>
            </a:fld>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7650" name="Notes Placeholder 2"/>
          <p:cNvSpPr>
            <a:spLocks noGrp="1"/>
          </p:cNvSpPr>
          <p:nvPr>
            <p:ph type="body" idx="1"/>
          </p:nvPr>
        </p:nvSpPr>
        <p:spPr>
          <a:noFill/>
        </p:spPr>
        <p:txBody>
          <a:bodyPr/>
          <a:lstStyle/>
          <a:p>
            <a:r>
              <a:rPr lang="en-US" altLang="x-none" dirty="0">
                <a:latin typeface="Times New Roman" charset="0"/>
              </a:rPr>
              <a:t>Backwards is typically much slower than forwards</a:t>
            </a:r>
          </a:p>
          <a:p>
            <a:r>
              <a:rPr lang="en-US" altLang="x-none" dirty="0">
                <a:latin typeface="Times New Roman" charset="0"/>
              </a:rPr>
              <a:t>Right now it’s about 2-3x slower on modern GPUs</a:t>
            </a:r>
          </a:p>
          <a:p>
            <a:r>
              <a:rPr lang="en-US" altLang="x-none" dirty="0">
                <a:latin typeface="Times New Roman" charset="0"/>
              </a:rPr>
              <a:t>With inference-optimized hardware, we might see 10x</a:t>
            </a:r>
          </a:p>
          <a:p>
            <a:r>
              <a:rPr lang="en-US" altLang="x-none" dirty="0">
                <a:latin typeface="Times New Roman" charset="0"/>
              </a:rPr>
              <a:t>And with 10x, the backwards pass is going to dictate the speed of training</a:t>
            </a:r>
          </a:p>
          <a:p>
            <a:r>
              <a:rPr lang="en-US" altLang="x-none" dirty="0">
                <a:latin typeface="Times New Roman" charset="0"/>
              </a:rPr>
              <a:t>The forward looking view is that </a:t>
            </a:r>
            <a:r>
              <a:rPr lang="en-US" altLang="x-none" dirty="0" err="1">
                <a:latin typeface="Times New Roman" charset="0"/>
              </a:rPr>
              <a:t>opttimizing</a:t>
            </a:r>
            <a:r>
              <a:rPr lang="en-US" altLang="x-none" dirty="0">
                <a:latin typeface="Times New Roman" charset="0"/>
              </a:rPr>
              <a:t> </a:t>
            </a:r>
            <a:r>
              <a:rPr lang="en-US" altLang="x-none" dirty="0" err="1">
                <a:latin typeface="Times New Roman" charset="0"/>
              </a:rPr>
              <a:t>backprop</a:t>
            </a:r>
            <a:r>
              <a:rPr lang="en-US" altLang="x-none" dirty="0">
                <a:latin typeface="Times New Roman" charset="0"/>
              </a:rPr>
              <a:t> is the way you will make training go fast</a:t>
            </a:r>
          </a:p>
          <a:p>
            <a:endParaRPr lang="en-US" altLang="x-none" dirty="0" smtClean="0">
              <a:latin typeface="Times New Roman" charset="0"/>
            </a:endParaRPr>
          </a:p>
          <a:p>
            <a:endParaRPr lang="en-US" altLang="x-none" dirty="0" smtClean="0">
              <a:latin typeface="Times New Roman" charset="0"/>
            </a:endParaRPr>
          </a:p>
          <a:p>
            <a:r>
              <a:rPr lang="en-US" altLang="x-none" smtClean="0">
                <a:latin typeface="Times New Roman" charset="0"/>
              </a:rPr>
              <a:t>Say more on 10 X</a:t>
            </a:r>
            <a:r>
              <a:rPr lang="en-US" altLang="x-none">
                <a:latin typeface="Times New Roman" charset="0"/>
              </a:rPr>
              <a:t/>
            </a:r>
            <a:br>
              <a:rPr lang="en-US" altLang="x-none">
                <a:latin typeface="Times New Roman" charset="0"/>
              </a:rPr>
            </a:br>
            <a:endParaRPr lang="en-US" altLang="x-none">
              <a:latin typeface="Times New Roman" charset="0"/>
            </a:endParaRPr>
          </a:p>
        </p:txBody>
      </p:sp>
      <p:sp>
        <p:nvSpPr>
          <p:cNvPr id="27651" name="Slide Number Placeholder 3"/>
          <p:cNvSpPr>
            <a:spLocks noGrp="1"/>
          </p:cNvSpPr>
          <p:nvPr>
            <p:ph type="sldNum" sz="quarter" idx="5"/>
          </p:nvPr>
        </p:nvSpPr>
        <p:spPr>
          <a:noFill/>
        </p:spPr>
        <p:txBody>
          <a:bodyPr/>
          <a:lstStyle/>
          <a:p>
            <a:fld id="{9A5431B9-8201-904B-9A76-021861D837E0}" type="slidenum">
              <a:rPr lang="en-US" altLang="en-US"/>
              <a:pPr/>
              <a:t>21</a:t>
            </a:fld>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0722" name="Notes Placeholder 2"/>
          <p:cNvSpPr>
            <a:spLocks noGrp="1"/>
          </p:cNvSpPr>
          <p:nvPr>
            <p:ph type="body" idx="1"/>
          </p:nvPr>
        </p:nvSpPr>
        <p:spPr>
          <a:noFill/>
        </p:spPr>
        <p:txBody>
          <a:bodyPr/>
          <a:lstStyle/>
          <a:p>
            <a:r>
              <a:rPr lang="en-US" altLang="x-none">
                <a:latin typeface="Times New Roman" charset="0"/>
              </a:rPr>
              <a:t>There’s a body of literature that takes a dataset, and tries to distill it into the most diverse and representative set of examples</a:t>
            </a:r>
          </a:p>
          <a:p>
            <a:r>
              <a:rPr lang="en-US" altLang="x-none">
                <a:latin typeface="Times New Roman" charset="0"/>
              </a:rPr>
              <a:t>There’s another field which recognizes that labeling is expensive, typically done by a human. There are techniques to find high impact images to label. For instance, one might decide to label examples in which the network is the least confident in</a:t>
            </a:r>
          </a:p>
          <a:p>
            <a:endParaRPr lang="en-US" altLang="x-none">
              <a:latin typeface="Times New Roman" charset="0"/>
            </a:endParaRPr>
          </a:p>
          <a:p>
            <a:r>
              <a:rPr lang="en-US" altLang="x-none">
                <a:latin typeface="Times New Roman" charset="0"/>
              </a:rPr>
              <a:t>They were trying to avoid a different expensive process, which is labeling their data. This is different from our problem w</a:t>
            </a:r>
          </a:p>
          <a:p>
            <a:endParaRPr lang="en-US" altLang="x-none">
              <a:latin typeface="Times New Roman" charset="0"/>
            </a:endParaRPr>
          </a:p>
          <a:p>
            <a:endParaRPr lang="en-US" altLang="x-none">
              <a:latin typeface="Times New Roman" charset="0"/>
            </a:endParaRPr>
          </a:p>
          <a:p>
            <a:r>
              <a:rPr lang="en-US" altLang="x-none">
                <a:latin typeface="Times New Roman" charset="0"/>
              </a:rPr>
              <a:t>As opposed to other techniques that say if it’s generally useful, our technique will evaluate how this model at its current stage of training performs on the eample</a:t>
            </a:r>
          </a:p>
        </p:txBody>
      </p:sp>
      <p:sp>
        <p:nvSpPr>
          <p:cNvPr id="30723" name="Slide Number Placeholder 3"/>
          <p:cNvSpPr>
            <a:spLocks noGrp="1"/>
          </p:cNvSpPr>
          <p:nvPr>
            <p:ph type="sldNum" sz="quarter" idx="5"/>
          </p:nvPr>
        </p:nvSpPr>
        <p:spPr>
          <a:noFill/>
        </p:spPr>
        <p:txBody>
          <a:bodyPr/>
          <a:lstStyle/>
          <a:p>
            <a:fld id="{267B0138-7AF8-9144-9E20-BDB9EF343CC9}" type="slidenum">
              <a:rPr lang="en-US" altLang="en-US"/>
              <a:pPr/>
              <a:t>24</a:t>
            </a:fld>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2770" name="Notes Placeholder 2"/>
          <p:cNvSpPr>
            <a:spLocks noGrp="1"/>
          </p:cNvSpPr>
          <p:nvPr>
            <p:ph type="body" idx="1"/>
          </p:nvPr>
        </p:nvSpPr>
        <p:spPr>
          <a:noFill/>
        </p:spPr>
        <p:txBody>
          <a:bodyPr/>
          <a:lstStyle/>
          <a:p>
            <a:r>
              <a:rPr lang="en-US" altLang="x-none">
                <a:latin typeface="Times New Roman" charset="0"/>
              </a:rPr>
              <a:t>Be more explict about the connection between surprisingness and probability that you selecrt it</a:t>
            </a:r>
          </a:p>
          <a:p>
            <a:endParaRPr lang="en-US" altLang="x-none">
              <a:latin typeface="Times New Roman" charset="0"/>
            </a:endParaRPr>
          </a:p>
          <a:p>
            <a:r>
              <a:rPr lang="en-US" altLang="x-none">
                <a:latin typeface="Times New Roman" charset="0"/>
              </a:rPr>
              <a:t>We come up with this probability so that images that we have the most to learn from are most likely to be backpropagated</a:t>
            </a:r>
          </a:p>
        </p:txBody>
      </p:sp>
      <p:sp>
        <p:nvSpPr>
          <p:cNvPr id="32771" name="Slide Number Placeholder 3"/>
          <p:cNvSpPr>
            <a:spLocks noGrp="1"/>
          </p:cNvSpPr>
          <p:nvPr>
            <p:ph type="sldNum" sz="quarter" idx="5"/>
          </p:nvPr>
        </p:nvSpPr>
        <p:spPr>
          <a:noFill/>
        </p:spPr>
        <p:txBody>
          <a:bodyPr/>
          <a:lstStyle/>
          <a:p>
            <a:fld id="{9D37224E-9CB6-9F4E-9BEF-86ECFAA5B5B3}" type="slidenum">
              <a:rPr lang="en-US" altLang="en-US"/>
              <a:pPr/>
              <a:t>25</a:t>
            </a:fld>
            <a:endParaRPr lang="en-US"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4818" name="Notes Placeholder 2"/>
          <p:cNvSpPr>
            <a:spLocks noGrp="1"/>
          </p:cNvSpPr>
          <p:nvPr>
            <p:ph type="body" idx="1"/>
          </p:nvPr>
        </p:nvSpPr>
        <p:spPr>
          <a:noFill/>
        </p:spPr>
        <p:txBody>
          <a:bodyPr/>
          <a:lstStyle/>
          <a:p>
            <a:r>
              <a:rPr lang="en-US" altLang="x-none">
                <a:latin typeface="Times New Roman" charset="0"/>
              </a:rPr>
              <a:t>Properties: Self regulating</a:t>
            </a:r>
          </a:p>
          <a:p>
            <a:endParaRPr lang="en-US" altLang="x-none">
              <a:latin typeface="Times New Roman" charset="0"/>
            </a:endParaRPr>
          </a:p>
        </p:txBody>
      </p:sp>
      <p:sp>
        <p:nvSpPr>
          <p:cNvPr id="34819" name="Slide Number Placeholder 3"/>
          <p:cNvSpPr>
            <a:spLocks noGrp="1"/>
          </p:cNvSpPr>
          <p:nvPr>
            <p:ph type="sldNum" sz="quarter" idx="5"/>
          </p:nvPr>
        </p:nvSpPr>
        <p:spPr>
          <a:noFill/>
        </p:spPr>
        <p:txBody>
          <a:bodyPr/>
          <a:lstStyle/>
          <a:p>
            <a:fld id="{15571214-A9F5-3F41-A1EF-1851B0F8924D}" type="slidenum">
              <a:rPr lang="en-US" altLang="en-US"/>
              <a:pPr/>
              <a:t>26</a:t>
            </a:fld>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6866" name="Notes Placeholder 2"/>
          <p:cNvSpPr>
            <a:spLocks noGrp="1"/>
          </p:cNvSpPr>
          <p:nvPr>
            <p:ph type="body" idx="1"/>
          </p:nvPr>
        </p:nvSpPr>
        <p:spPr>
          <a:noFill/>
        </p:spPr>
        <p:txBody>
          <a:bodyPr/>
          <a:lstStyle/>
          <a:p>
            <a:r>
              <a:rPr lang="en-US" altLang="x-none" dirty="0">
                <a:latin typeface="Times New Roman" charset="0"/>
              </a:rPr>
              <a:t>Where the size of the vector corresponds to the number of classes we have</a:t>
            </a:r>
          </a:p>
          <a:p>
            <a:r>
              <a:rPr lang="en-US" altLang="x-none" dirty="0">
                <a:latin typeface="Times New Roman" charset="0"/>
              </a:rPr>
              <a:t>We denote the class the example belongs to, with a 1 at that index</a:t>
            </a:r>
          </a:p>
          <a:p>
            <a:r>
              <a:rPr lang="en-US" altLang="x-none" dirty="0">
                <a:latin typeface="Times New Roman" charset="0"/>
              </a:rPr>
              <a:t>Strength of our belief, normalized to sum up to </a:t>
            </a:r>
            <a:r>
              <a:rPr lang="en-US" altLang="x-none" dirty="0" smtClean="0">
                <a:latin typeface="Times New Roman" charset="0"/>
              </a:rPr>
              <a:t>one</a:t>
            </a:r>
          </a:p>
          <a:p>
            <a:endParaRPr lang="en-US" altLang="x-none" dirty="0" smtClean="0">
              <a:latin typeface="Times New Roman" charset="0"/>
            </a:endParaRP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We’re choosing to </a:t>
            </a:r>
            <a:r>
              <a:rPr lang="en-US" altLang="x-none" dirty="0" err="1" smtClean="0">
                <a:latin typeface="Times New Roman" charset="0"/>
              </a:rPr>
              <a:t>backprop</a:t>
            </a:r>
            <a:r>
              <a:rPr lang="en-US" altLang="x-none" dirty="0" smtClean="0">
                <a:latin typeface="Times New Roman" charset="0"/>
              </a:rPr>
              <a:t> this</a:t>
            </a:r>
            <a:r>
              <a:rPr lang="en-US" altLang="x-none" baseline="0" dirty="0" smtClean="0">
                <a:latin typeface="Times New Roman" charset="0"/>
              </a:rPr>
              <a:t> thing because we’re currently bad at it. Of course, this may change over the course of training.</a:t>
            </a:r>
            <a:endParaRPr lang="en-US" altLang="x-none" dirty="0">
              <a:latin typeface="Times New Roman" charset="0"/>
            </a:endParaRPr>
          </a:p>
        </p:txBody>
      </p:sp>
      <p:sp>
        <p:nvSpPr>
          <p:cNvPr id="36867" name="Slide Number Placeholder 3"/>
          <p:cNvSpPr>
            <a:spLocks noGrp="1"/>
          </p:cNvSpPr>
          <p:nvPr>
            <p:ph type="sldNum" sz="quarter" idx="5"/>
          </p:nvPr>
        </p:nvSpPr>
        <p:spPr>
          <a:noFill/>
        </p:spPr>
        <p:txBody>
          <a:bodyPr/>
          <a:lstStyle/>
          <a:p>
            <a:fld id="{9CB3F73B-8988-DC49-9476-389C29990C5D}" type="slidenum">
              <a:rPr lang="en-US" altLang="en-US"/>
              <a:pPr/>
              <a:t>27</a:t>
            </a:fld>
            <a:endParaRPr lang="en-US"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SVHN #</a:t>
            </a:r>
            <a:r>
              <a:rPr lang="en-US" baseline="0" dirty="0" smtClean="0"/>
              <a:t> training examples</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30</a:t>
            </a:fld>
            <a:endParaRPr lang="en-US" altLang="en-US"/>
          </a:p>
        </p:txBody>
      </p:sp>
    </p:spTree>
    <p:extLst>
      <p:ext uri="{BB962C8B-B14F-4D97-AF65-F5344CB8AC3E}">
        <p14:creationId xmlns:p14="http://schemas.microsoft.com/office/powerpoint/2010/main" val="6875015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9938" name="Notes Placeholder 2"/>
          <p:cNvSpPr>
            <a:spLocks noGrp="1"/>
          </p:cNvSpPr>
          <p:nvPr>
            <p:ph type="body" idx="1"/>
          </p:nvPr>
        </p:nvSpPr>
        <p:spPr>
          <a:noFill/>
        </p:spPr>
        <p:txBody>
          <a:bodyPr/>
          <a:lstStyle/>
          <a:p>
            <a:r>
              <a:rPr lang="en-US" altLang="x-none" dirty="0" smtClean="0">
                <a:latin typeface="Times New Roman" charset="0"/>
              </a:rPr>
              <a:t>Baseline</a:t>
            </a:r>
            <a:r>
              <a:rPr lang="en-US" altLang="x-none" baseline="0" dirty="0" smtClean="0">
                <a:latin typeface="Times New Roman" charset="0"/>
              </a:rPr>
              <a:t> error: </a:t>
            </a:r>
            <a:r>
              <a:rPr lang="en-US" altLang="x-none" dirty="0" smtClean="0">
                <a:latin typeface="Times New Roman" charset="0"/>
              </a:rPr>
              <a:t>2.45%</a:t>
            </a:r>
            <a:r>
              <a:rPr lang="en-US" altLang="x-none" baseline="0" dirty="0" smtClean="0">
                <a:latin typeface="Times New Roman" charset="0"/>
              </a:rPr>
              <a:t> </a:t>
            </a:r>
          </a:p>
          <a:p>
            <a:r>
              <a:rPr lang="en-US" altLang="x-none" baseline="0" dirty="0" smtClean="0">
                <a:latin typeface="Times New Roman" charset="0"/>
              </a:rPr>
              <a:t>SB error: 1.33%</a:t>
            </a:r>
          </a:p>
          <a:p>
            <a:r>
              <a:rPr lang="en-US" altLang="x-none" baseline="0" dirty="0" smtClean="0">
                <a:latin typeface="Times New Roman" charset="0"/>
              </a:rPr>
              <a:t>Percent decrease: 46%</a:t>
            </a:r>
          </a:p>
          <a:p>
            <a:endParaRPr lang="en-US" altLang="x-none" baseline="0" dirty="0" smtClean="0">
              <a:latin typeface="Times New Roman" charset="0"/>
            </a:endParaRPr>
          </a:p>
          <a:p>
            <a:r>
              <a:rPr lang="en-US" altLang="x-none" baseline="0" dirty="0" smtClean="0">
                <a:latin typeface="Times New Roman" charset="0"/>
              </a:rPr>
              <a:t>Baseline iterations: 0.96</a:t>
            </a:r>
          </a:p>
          <a:p>
            <a:r>
              <a:rPr lang="en-US" altLang="x-none" baseline="0" dirty="0" smtClean="0">
                <a:latin typeface="Times New Roman" charset="0"/>
              </a:rPr>
              <a:t>SB Backwards: 0.32</a:t>
            </a:r>
          </a:p>
          <a:p>
            <a:r>
              <a:rPr lang="en-US" altLang="x-none" baseline="0" dirty="0" smtClean="0">
                <a:latin typeface="Times New Roman" charset="0"/>
              </a:rPr>
              <a:t>SB Forwards: 1.62</a:t>
            </a:r>
          </a:p>
          <a:p>
            <a:r>
              <a:rPr lang="en-US" altLang="x-none" baseline="0" dirty="0" smtClean="0">
                <a:latin typeface="Times New Roman" charset="0"/>
              </a:rPr>
              <a:t>Backwards reduced: 66.67%</a:t>
            </a:r>
          </a:p>
          <a:p>
            <a:r>
              <a:rPr lang="en-US" altLang="x-none" baseline="0" dirty="0" smtClean="0">
                <a:latin typeface="Times New Roman" charset="0"/>
              </a:rPr>
              <a:t>Forwards increased: 68.75%</a:t>
            </a:r>
          </a:p>
          <a:p>
            <a:endParaRPr lang="en-US" altLang="x-none" dirty="0" smtClean="0">
              <a:latin typeface="Times New Roman" charset="0"/>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baseline="0" dirty="0" smtClean="0">
                <a:latin typeface="Times New Roman" charset="0"/>
              </a:rPr>
              <a:t>Update titles</a:t>
            </a:r>
            <a:endParaRPr lang="en-US" altLang="x-none" dirty="0" smtClean="0">
              <a:latin typeface="Times New Roman" charset="0"/>
            </a:endParaRPr>
          </a:p>
          <a:p>
            <a:endParaRPr lang="en-US" altLang="x-none" dirty="0">
              <a:latin typeface="Times New Roman" charset="0"/>
            </a:endParaRPr>
          </a:p>
        </p:txBody>
      </p:sp>
      <p:sp>
        <p:nvSpPr>
          <p:cNvPr id="39939" name="Slide Number Placeholder 3"/>
          <p:cNvSpPr>
            <a:spLocks noGrp="1"/>
          </p:cNvSpPr>
          <p:nvPr>
            <p:ph type="sldNum" sz="quarter" idx="5"/>
          </p:nvPr>
        </p:nvSpPr>
        <p:spPr>
          <a:noFill/>
        </p:spPr>
        <p:txBody>
          <a:bodyPr/>
          <a:lstStyle/>
          <a:p>
            <a:fld id="{43142ACC-5928-9D44-8E12-9F074698BEDE}" type="slidenum">
              <a:rPr lang="en-US" altLang="en-US"/>
              <a:pPr/>
              <a:t>33</a:t>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Despite</a:t>
            </a:r>
            <a:r>
              <a:rPr lang="en-US" baseline="0" dirty="0" smtClean="0"/>
              <a:t> this, training DNNs remains challenging. Training is very resource </a:t>
            </a:r>
            <a:r>
              <a:rPr lang="en-US" baseline="0" dirty="0" err="1" smtClean="0"/>
              <a:t>intenstive</a:t>
            </a:r>
            <a:r>
              <a:rPr lang="en-US" baseline="0" dirty="0" smtClean="0"/>
              <a:t>, sometimes takings weeks or months of expensive GPU-time. And the final models remain error prone.</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3</a:t>
            </a:fld>
            <a:endParaRPr lang="en-US" altLang="en-US"/>
          </a:p>
        </p:txBody>
      </p:sp>
    </p:spTree>
    <p:extLst>
      <p:ext uri="{BB962C8B-B14F-4D97-AF65-F5344CB8AC3E}">
        <p14:creationId xmlns:p14="http://schemas.microsoft.com/office/powerpoint/2010/main" val="10832206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1986" name="Notes Placeholder 2"/>
          <p:cNvSpPr>
            <a:spLocks noGrp="1"/>
          </p:cNvSpPr>
          <p:nvPr>
            <p:ph type="body" idx="1"/>
          </p:nvPr>
        </p:nvSpPr>
        <p:spPr>
          <a:noFill/>
        </p:spPr>
        <p:txBody>
          <a:bodyPr/>
          <a:lstStyle/>
          <a:p>
            <a:r>
              <a:rPr lang="en-US" altLang="x-none" dirty="0" smtClean="0">
                <a:latin typeface="Times New Roman" charset="0"/>
              </a:rPr>
              <a:t>Baseline</a:t>
            </a:r>
            <a:r>
              <a:rPr lang="en-US" altLang="x-none" baseline="0" dirty="0" smtClean="0">
                <a:latin typeface="Times New Roman" charset="0"/>
              </a:rPr>
              <a:t> error: </a:t>
            </a:r>
            <a:r>
              <a:rPr lang="en-US" altLang="x-none" dirty="0" smtClean="0">
                <a:latin typeface="Times New Roman" charset="0"/>
              </a:rPr>
              <a:t>9.21%</a:t>
            </a:r>
          </a:p>
          <a:p>
            <a:r>
              <a:rPr lang="en-US" altLang="x-none" dirty="0" smtClean="0">
                <a:latin typeface="Times New Roman" charset="0"/>
              </a:rPr>
              <a:t>SB error: 7.22%</a:t>
            </a:r>
          </a:p>
          <a:p>
            <a:r>
              <a:rPr lang="en-US" altLang="x-none" dirty="0" smtClean="0">
                <a:latin typeface="Times New Roman" charset="0"/>
              </a:rPr>
              <a:t>Error decrease: 22%</a:t>
            </a:r>
          </a:p>
          <a:p>
            <a:endParaRPr lang="en-US" altLang="x-none" baseline="0" dirty="0" smtClean="0">
              <a:latin typeface="Times New Roman" charset="0"/>
            </a:endParaRPr>
          </a:p>
          <a:p>
            <a:r>
              <a:rPr lang="en-US" altLang="x-none" baseline="0" dirty="0" smtClean="0">
                <a:latin typeface="Times New Roman" charset="0"/>
              </a:rPr>
              <a:t>Baseline iterations: 12.6</a:t>
            </a:r>
          </a:p>
          <a:p>
            <a:r>
              <a:rPr lang="en-US" altLang="x-none" baseline="0" dirty="0" smtClean="0">
                <a:latin typeface="Times New Roman" charset="0"/>
              </a:rPr>
              <a:t>SB Backwards: 7.53</a:t>
            </a:r>
          </a:p>
          <a:p>
            <a:r>
              <a:rPr lang="en-US" altLang="x-none" baseline="0" dirty="0" smtClean="0">
                <a:latin typeface="Times New Roman" charset="0"/>
              </a:rPr>
              <a:t>SB Forwards: 28.4</a:t>
            </a:r>
          </a:p>
          <a:p>
            <a:r>
              <a:rPr lang="en-US" altLang="x-none" baseline="0" dirty="0" smtClean="0">
                <a:latin typeface="Times New Roman" charset="0"/>
              </a:rPr>
              <a:t>Backwards reduced: 40.24%</a:t>
            </a:r>
          </a:p>
          <a:p>
            <a:r>
              <a:rPr lang="en-US" altLang="x-none" baseline="0" dirty="0" smtClean="0">
                <a:latin typeface="Times New Roman" charset="0"/>
              </a:rPr>
              <a:t>Forwards increased: 125.4%</a:t>
            </a:r>
          </a:p>
          <a:p>
            <a:endParaRPr lang="en-US" altLang="x-none" baseline="0" dirty="0" smtClean="0">
              <a:latin typeface="Times New Roman" charset="0"/>
            </a:endParaRPr>
          </a:p>
          <a:p>
            <a:r>
              <a:rPr lang="en-US" altLang="x-none" baseline="0" dirty="0" smtClean="0">
                <a:latin typeface="Times New Roman" charset="0"/>
              </a:rPr>
              <a:t>Kath error: 10.04%</a:t>
            </a:r>
          </a:p>
          <a:p>
            <a:r>
              <a:rPr lang="en-US" altLang="x-none" baseline="0" dirty="0" smtClean="0">
                <a:latin typeface="Times New Roman" charset="0"/>
              </a:rPr>
              <a:t>Error decrease: 10</a:t>
            </a:r>
          </a:p>
          <a:p>
            <a:endParaRPr lang="en-US" altLang="x-none" baseline="0" dirty="0" smtClean="0">
              <a:latin typeface="Times New Roman" charset="0"/>
            </a:endParaRPr>
          </a:p>
          <a:p>
            <a:endParaRPr lang="en-US" altLang="x-none" baseline="0" dirty="0" smtClean="0">
              <a:latin typeface="Times New Roman" charset="0"/>
            </a:endParaRPr>
          </a:p>
        </p:txBody>
      </p:sp>
      <p:sp>
        <p:nvSpPr>
          <p:cNvPr id="41987" name="Slide Number Placeholder 3"/>
          <p:cNvSpPr>
            <a:spLocks noGrp="1"/>
          </p:cNvSpPr>
          <p:nvPr>
            <p:ph type="sldNum" sz="quarter" idx="5"/>
          </p:nvPr>
        </p:nvSpPr>
        <p:spPr>
          <a:noFill/>
        </p:spPr>
        <p:txBody>
          <a:bodyPr/>
          <a:lstStyle/>
          <a:p>
            <a:fld id="{FAA55F6D-30E9-0449-BD67-36111228BEF6}" type="slidenum">
              <a:rPr lang="en-US" altLang="en-US"/>
              <a:pPr/>
              <a:t>34</a:t>
            </a:fld>
            <a:endParaRPr lang="en-US"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1986" name="Notes Placeholder 2"/>
          <p:cNvSpPr>
            <a:spLocks noGrp="1"/>
          </p:cNvSpPr>
          <p:nvPr>
            <p:ph type="body" idx="1"/>
          </p:nvPr>
        </p:nvSpPr>
        <p:spPr>
          <a:noFill/>
        </p:spPr>
        <p:txBody>
          <a:bodyPr/>
          <a:lstStyle/>
          <a:p>
            <a:r>
              <a:rPr lang="en-US" altLang="x-none" dirty="0" smtClean="0">
                <a:latin typeface="Times New Roman" charset="0"/>
              </a:rPr>
              <a:t>Baseline</a:t>
            </a:r>
            <a:r>
              <a:rPr lang="en-US" altLang="x-none" baseline="0" dirty="0" smtClean="0">
                <a:latin typeface="Times New Roman" charset="0"/>
              </a:rPr>
              <a:t> error: </a:t>
            </a:r>
            <a:r>
              <a:rPr lang="en-US" altLang="x-none" dirty="0" smtClean="0">
                <a:latin typeface="Times New Roman" charset="0"/>
              </a:rPr>
              <a:t>9.21%</a:t>
            </a:r>
          </a:p>
          <a:p>
            <a:r>
              <a:rPr lang="en-US" altLang="x-none" dirty="0" smtClean="0">
                <a:latin typeface="Times New Roman" charset="0"/>
              </a:rPr>
              <a:t>SB error: 7.22%</a:t>
            </a:r>
          </a:p>
          <a:p>
            <a:r>
              <a:rPr lang="en-US" altLang="x-none" dirty="0" smtClean="0">
                <a:latin typeface="Times New Roman" charset="0"/>
              </a:rPr>
              <a:t>Error decrease: 22%</a:t>
            </a:r>
          </a:p>
          <a:p>
            <a:endParaRPr lang="en-US" altLang="x-none" baseline="0" dirty="0" smtClean="0">
              <a:latin typeface="Times New Roman" charset="0"/>
            </a:endParaRPr>
          </a:p>
          <a:p>
            <a:r>
              <a:rPr lang="en-US" altLang="x-none" baseline="0" dirty="0" smtClean="0">
                <a:latin typeface="Times New Roman" charset="0"/>
              </a:rPr>
              <a:t>Baseline iterations: 12.6</a:t>
            </a:r>
          </a:p>
          <a:p>
            <a:r>
              <a:rPr lang="en-US" altLang="x-none" baseline="0" dirty="0" smtClean="0">
                <a:latin typeface="Times New Roman" charset="0"/>
              </a:rPr>
              <a:t>SB Backwards: 7.53</a:t>
            </a:r>
          </a:p>
          <a:p>
            <a:r>
              <a:rPr lang="en-US" altLang="x-none" baseline="0" dirty="0" smtClean="0">
                <a:latin typeface="Times New Roman" charset="0"/>
              </a:rPr>
              <a:t>SB Forwards: 28.4</a:t>
            </a:r>
          </a:p>
          <a:p>
            <a:r>
              <a:rPr lang="en-US" altLang="x-none" baseline="0" dirty="0" smtClean="0">
                <a:latin typeface="Times New Roman" charset="0"/>
              </a:rPr>
              <a:t>Backwards reduced: 40.24%</a:t>
            </a:r>
          </a:p>
          <a:p>
            <a:r>
              <a:rPr lang="en-US" altLang="x-none" baseline="0" dirty="0" smtClean="0">
                <a:latin typeface="Times New Roman" charset="0"/>
              </a:rPr>
              <a:t>Forwards increased: 125.4%</a:t>
            </a:r>
          </a:p>
          <a:p>
            <a:endParaRPr lang="en-US" altLang="x-none" baseline="0" dirty="0" smtClean="0">
              <a:latin typeface="Times New Roman" charset="0"/>
            </a:endParaRPr>
          </a:p>
          <a:p>
            <a:r>
              <a:rPr lang="en-US" altLang="x-none" baseline="0" dirty="0" smtClean="0">
                <a:latin typeface="Times New Roman" charset="0"/>
              </a:rPr>
              <a:t>Kath error: 10.04%</a:t>
            </a:r>
          </a:p>
          <a:p>
            <a:r>
              <a:rPr lang="en-US" altLang="x-none" baseline="0" dirty="0" smtClean="0">
                <a:latin typeface="Times New Roman" charset="0"/>
              </a:rPr>
              <a:t>Error decrease: 10</a:t>
            </a:r>
          </a:p>
          <a:p>
            <a:endParaRPr lang="en-US" altLang="x-none" baseline="0" dirty="0" smtClean="0">
              <a:latin typeface="Times New Roman" charset="0"/>
            </a:endParaRPr>
          </a:p>
          <a:p>
            <a:endParaRPr lang="en-US" altLang="x-none" baseline="0" dirty="0" smtClean="0">
              <a:latin typeface="Times New Roman" charset="0"/>
            </a:endParaRPr>
          </a:p>
        </p:txBody>
      </p:sp>
      <p:sp>
        <p:nvSpPr>
          <p:cNvPr id="41987" name="Slide Number Placeholder 3"/>
          <p:cNvSpPr>
            <a:spLocks noGrp="1"/>
          </p:cNvSpPr>
          <p:nvPr>
            <p:ph type="sldNum" sz="quarter" idx="5"/>
          </p:nvPr>
        </p:nvSpPr>
        <p:spPr>
          <a:noFill/>
        </p:spPr>
        <p:txBody>
          <a:bodyPr/>
          <a:lstStyle/>
          <a:p>
            <a:fld id="{FAA55F6D-30E9-0449-BD67-36111228BEF6}" type="slidenum">
              <a:rPr lang="en-US" altLang="en-US"/>
              <a:pPr/>
              <a:t>35</a:t>
            </a:fld>
            <a:endParaRPr lang="en-US" altLang="en-US"/>
          </a:p>
        </p:txBody>
      </p:sp>
    </p:spTree>
    <p:extLst>
      <p:ext uri="{BB962C8B-B14F-4D97-AF65-F5344CB8AC3E}">
        <p14:creationId xmlns:p14="http://schemas.microsoft.com/office/powerpoint/2010/main" val="14849821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700" kern="1200" dirty="0" smtClean="0">
                <a:solidFill>
                  <a:schemeClr val="tx1"/>
                </a:solidFill>
                <a:effectLst/>
                <a:latin typeface="Times New Roman" pitchFamily="18" charset="0"/>
                <a:ea typeface="+mn-ea"/>
                <a:cs typeface="+mn-cs"/>
              </a:rPr>
              <a:t>Attribution anal- </a:t>
            </a:r>
            <a:r>
              <a:rPr lang="en-US" sz="1700" kern="1200" dirty="0" err="1" smtClean="0">
                <a:solidFill>
                  <a:schemeClr val="tx1"/>
                </a:solidFill>
                <a:effectLst/>
                <a:latin typeface="Times New Roman" pitchFamily="18" charset="0"/>
                <a:ea typeface="+mn-ea"/>
                <a:cs typeface="+mn-cs"/>
              </a:rPr>
              <a:t>yses</a:t>
            </a:r>
            <a:r>
              <a:rPr lang="en-US" sz="1700" kern="1200" dirty="0" smtClean="0">
                <a:solidFill>
                  <a:schemeClr val="tx1"/>
                </a:solidFill>
                <a:effectLst/>
                <a:latin typeface="Times New Roman" pitchFamily="18" charset="0"/>
                <a:ea typeface="+mn-ea"/>
                <a:cs typeface="+mn-cs"/>
              </a:rPr>
              <a:t> showing that Selective-</a:t>
            </a:r>
            <a:r>
              <a:rPr lang="en-US" sz="1700" kern="1200" dirty="0" err="1" smtClean="0">
                <a:solidFill>
                  <a:schemeClr val="tx1"/>
                </a:solidFill>
                <a:effectLst/>
                <a:latin typeface="Times New Roman" pitchFamily="18" charset="0"/>
                <a:ea typeface="+mn-ea"/>
                <a:cs typeface="+mn-cs"/>
              </a:rPr>
              <a:t>Backprop’s</a:t>
            </a:r>
            <a:r>
              <a:rPr lang="en-US" sz="1700" kern="1200" dirty="0" smtClean="0">
                <a:solidFill>
                  <a:schemeClr val="tx1"/>
                </a:solidFill>
                <a:effectLst/>
                <a:latin typeface="Times New Roman" pitchFamily="18" charset="0"/>
                <a:ea typeface="+mn-ea"/>
                <a:cs typeface="+mn-cs"/>
              </a:rPr>
              <a:t> benefits derive from its dynamic selectivity, loss-proportional selection </a:t>
            </a:r>
            <a:r>
              <a:rPr lang="en-US" sz="1700" kern="1200" dirty="0" err="1" smtClean="0">
                <a:solidFill>
                  <a:schemeClr val="tx1"/>
                </a:solidFill>
                <a:effectLst/>
                <a:latin typeface="Times New Roman" pitchFamily="18" charset="0"/>
                <a:ea typeface="+mn-ea"/>
                <a:cs typeface="+mn-cs"/>
              </a:rPr>
              <a:t>probabil</a:t>
            </a:r>
            <a:r>
              <a:rPr lang="en-US" sz="1700" kern="1200" dirty="0" smtClean="0">
                <a:solidFill>
                  <a:schemeClr val="tx1"/>
                </a:solidFill>
                <a:effectLst/>
                <a:latin typeface="Times New Roman" pitchFamily="18" charset="0"/>
                <a:ea typeface="+mn-ea"/>
                <a:cs typeface="+mn-cs"/>
              </a:rPr>
              <a:t>- </a:t>
            </a:r>
            <a:r>
              <a:rPr lang="en-US" sz="1700" kern="1200" dirty="0" err="1" smtClean="0">
                <a:solidFill>
                  <a:schemeClr val="tx1"/>
                </a:solidFill>
                <a:effectLst/>
                <a:latin typeface="Times New Roman" pitchFamily="18" charset="0"/>
                <a:ea typeface="+mn-ea"/>
                <a:cs typeface="+mn-cs"/>
              </a:rPr>
              <a:t>ity</a:t>
            </a:r>
            <a:r>
              <a:rPr lang="en-US" sz="1700" kern="1200" dirty="0" smtClean="0">
                <a:solidFill>
                  <a:schemeClr val="tx1"/>
                </a:solidFill>
                <a:effectLst/>
                <a:latin typeface="Times New Roman" pitchFamily="18" charset="0"/>
                <a:ea typeface="+mn-ea"/>
                <a:cs typeface="+mn-cs"/>
              </a:rPr>
              <a:t>, and choice to not reweight losses. </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36</a:t>
            </a:fld>
            <a:endParaRPr lang="en-US" altLang="en-US"/>
          </a:p>
        </p:txBody>
      </p:sp>
    </p:spTree>
    <p:extLst>
      <p:ext uri="{BB962C8B-B14F-4D97-AF65-F5344CB8AC3E}">
        <p14:creationId xmlns:p14="http://schemas.microsoft.com/office/powerpoint/2010/main" val="7765470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6082" name="Notes Placeholder 2"/>
          <p:cNvSpPr>
            <a:spLocks noGrp="1"/>
          </p:cNvSpPr>
          <p:nvPr>
            <p:ph type="body" idx="1"/>
          </p:nvPr>
        </p:nvSpPr>
        <p:spPr>
          <a:noFill/>
        </p:spPr>
        <p:txBody>
          <a:bodyPr/>
          <a:lstStyle/>
          <a:p>
            <a:endParaRPr lang="en-US" altLang="x-none" dirty="0" smtClean="0">
              <a:latin typeface="Times New Roman" charset="0"/>
            </a:endParaRPr>
          </a:p>
          <a:p>
            <a:r>
              <a:rPr lang="en-US" altLang="x-none" dirty="0" smtClean="0">
                <a:latin typeface="Times New Roman" charset="0"/>
              </a:rPr>
              <a:t>Give</a:t>
            </a:r>
            <a:r>
              <a:rPr lang="en-US" altLang="x-none" baseline="0" dirty="0" smtClean="0">
                <a:latin typeface="Times New Roman" charset="0"/>
              </a:rPr>
              <a:t> overview in a couple of sentences. Then explain in detail</a:t>
            </a:r>
          </a:p>
          <a:p>
            <a:r>
              <a:rPr lang="en-US" altLang="x-none" baseline="0" dirty="0" smtClean="0">
                <a:latin typeface="Times New Roman" charset="0"/>
              </a:rPr>
              <a:t>SB is sacrificing confidence on earlier examples to have confidence in examples where it’s less confident</a:t>
            </a:r>
          </a:p>
          <a:p>
            <a:r>
              <a:rPr lang="en-US" altLang="x-none" baseline="0" dirty="0" smtClean="0">
                <a:latin typeface="Times New Roman" charset="0"/>
              </a:rPr>
              <a:t>In terms of final accuracy, there’s no reward for excess confidence. If you’re over 50% confident, you can make it higher, but it won’t improve your test accuracy</a:t>
            </a:r>
          </a:p>
          <a:p>
            <a:r>
              <a:rPr lang="en-US" altLang="x-none" baseline="0" dirty="0" smtClean="0">
                <a:latin typeface="Times New Roman" charset="0"/>
              </a:rPr>
              <a:t>But with low confidence examples, increasing your confidence has high impact on test accuracy</a:t>
            </a:r>
          </a:p>
          <a:p>
            <a:endParaRPr lang="en-US" altLang="x-none" baseline="0" dirty="0" smtClean="0">
              <a:latin typeface="Times New Roman" charset="0"/>
            </a:endParaRPr>
          </a:p>
          <a:p>
            <a:r>
              <a:rPr lang="en-US" altLang="x-none" baseline="0" dirty="0" smtClean="0">
                <a:latin typeface="Times New Roman" charset="0"/>
              </a:rPr>
              <a:t>On the second graph, explain why you’re better all the time</a:t>
            </a:r>
          </a:p>
          <a:p>
            <a:endParaRPr lang="en-US" altLang="x-none" baseline="0" dirty="0" smtClean="0">
              <a:latin typeface="Times New Roman" charset="0"/>
            </a:endParaRPr>
          </a:p>
          <a:p>
            <a:r>
              <a:rPr lang="en-US" altLang="x-none" baseline="0" dirty="0" smtClean="0">
                <a:latin typeface="Times New Roman" charset="0"/>
              </a:rPr>
              <a:t>FIND REPLACEMENT FOR EASY AND HARD</a:t>
            </a:r>
          </a:p>
          <a:p>
            <a:r>
              <a:rPr lang="en-US" altLang="x-none" baseline="0" dirty="0" smtClean="0">
                <a:latin typeface="Times New Roman" charset="0"/>
              </a:rPr>
              <a:t>Spend more time on background, How does </a:t>
            </a:r>
            <a:r>
              <a:rPr lang="en-US" altLang="x-none" baseline="0" dirty="0" err="1" smtClean="0">
                <a:latin typeface="Times New Roman" charset="0"/>
              </a:rPr>
              <a:t>backprop</a:t>
            </a:r>
            <a:r>
              <a:rPr lang="en-US" altLang="x-none" baseline="0" dirty="0" smtClean="0">
                <a:latin typeface="Times New Roman" charset="0"/>
              </a:rPr>
              <a:t> work, why is it slower</a:t>
            </a:r>
          </a:p>
          <a:p>
            <a:r>
              <a:rPr lang="en-US" altLang="x-none" baseline="0" dirty="0" smtClean="0">
                <a:latin typeface="Times New Roman" charset="0"/>
              </a:rPr>
              <a:t>One line about what training is</a:t>
            </a:r>
          </a:p>
          <a:p>
            <a:r>
              <a:rPr lang="en-US" altLang="x-none" baseline="0" dirty="0" smtClean="0">
                <a:latin typeface="Times New Roman" charset="0"/>
              </a:rPr>
              <a:t>Many times over a dataset</a:t>
            </a:r>
          </a:p>
          <a:p>
            <a:r>
              <a:rPr lang="en-US" altLang="x-none" baseline="0" dirty="0" err="1" smtClean="0">
                <a:latin typeface="Times New Roman" charset="0"/>
              </a:rPr>
              <a:t>Softmax</a:t>
            </a:r>
            <a:r>
              <a:rPr lang="en-US" altLang="x-none" baseline="0" dirty="0" smtClean="0">
                <a:latin typeface="Times New Roman" charset="0"/>
              </a:rPr>
              <a:t> output =&gt; output</a:t>
            </a:r>
          </a:p>
          <a:p>
            <a:r>
              <a:rPr lang="en-US" altLang="x-none" baseline="0" dirty="0" smtClean="0">
                <a:latin typeface="Times New Roman" charset="0"/>
              </a:rPr>
              <a:t>Experimental setup, add more, get training, axes are well-understood, etc.</a:t>
            </a:r>
          </a:p>
          <a:p>
            <a:r>
              <a:rPr lang="en-US" altLang="x-none" baseline="0" dirty="0" smtClean="0">
                <a:latin typeface="Times New Roman" charset="0"/>
              </a:rPr>
              <a:t>Three graphs side by side, too small, do 2 X 1</a:t>
            </a:r>
          </a:p>
          <a:p>
            <a:r>
              <a:rPr lang="en-US" altLang="x-none" baseline="0" dirty="0" smtClean="0">
                <a:latin typeface="Times New Roman" charset="0"/>
              </a:rPr>
              <a:t>Say more about Kath18 if you’re going to show it. Potentially drop </a:t>
            </a:r>
            <a:br>
              <a:rPr lang="en-US" altLang="x-none" baseline="0" dirty="0" smtClean="0">
                <a:latin typeface="Times New Roman" charset="0"/>
              </a:rPr>
            </a:br>
            <a:r>
              <a:rPr lang="en-US" altLang="x-none" baseline="0" dirty="0" smtClean="0">
                <a:latin typeface="Times New Roman" charset="0"/>
              </a:rPr>
              <a:t>Other approaches: devote a whole slide to each to them if it’s </a:t>
            </a:r>
            <a:r>
              <a:rPr lang="en-US" altLang="x-none" baseline="0" dirty="0" err="1" smtClean="0">
                <a:latin typeface="Times New Roman" charset="0"/>
              </a:rPr>
              <a:t>gonna</a:t>
            </a:r>
            <a:r>
              <a:rPr lang="en-US" altLang="x-none" baseline="0" dirty="0" smtClean="0">
                <a:latin typeface="Times New Roman" charset="0"/>
              </a:rPr>
              <a:t> be understood</a:t>
            </a:r>
          </a:p>
          <a:p>
            <a:r>
              <a:rPr lang="en-US" altLang="x-none" baseline="0" dirty="0" smtClean="0">
                <a:latin typeface="Times New Roman" charset="0"/>
              </a:rPr>
              <a:t>1/3 on background, fewer graphs!! To explain well</a:t>
            </a:r>
          </a:p>
          <a:p>
            <a:r>
              <a:rPr lang="en-US" altLang="x-none" baseline="0" dirty="0" smtClean="0">
                <a:latin typeface="Times New Roman" charset="0"/>
              </a:rPr>
              <a:t>Define </a:t>
            </a:r>
            <a:r>
              <a:rPr lang="en-US" altLang="x-none" baseline="0" dirty="0" err="1" smtClean="0">
                <a:latin typeface="Times New Roman" charset="0"/>
              </a:rPr>
              <a:t>backprop</a:t>
            </a:r>
            <a:endParaRPr lang="en-US" altLang="x-none" baseline="0" dirty="0" smtClean="0">
              <a:latin typeface="Times New Roman" charset="0"/>
            </a:endParaRPr>
          </a:p>
          <a:p>
            <a:r>
              <a:rPr lang="en-US" altLang="x-none" baseline="0" smtClean="0">
                <a:latin typeface="Times New Roman" charset="0"/>
              </a:rPr>
              <a:t>basically</a:t>
            </a:r>
            <a:endParaRPr lang="en-US" altLang="x-none" baseline="0" dirty="0" smtClean="0">
              <a:latin typeface="Times New Roman" charset="0"/>
            </a:endParaRPr>
          </a:p>
          <a:p>
            <a:endParaRPr lang="en-US" altLang="x-none" baseline="0" dirty="0" smtClean="0">
              <a:latin typeface="Times New Roman" charset="0"/>
            </a:endParaRPr>
          </a:p>
          <a:p>
            <a:endParaRPr lang="en-US" altLang="x-none" baseline="0" dirty="0" smtClean="0">
              <a:latin typeface="Times New Roman" charset="0"/>
            </a:endParaRPr>
          </a:p>
          <a:p>
            <a:endParaRPr lang="en-US" altLang="x-none" baseline="0" dirty="0" smtClean="0">
              <a:latin typeface="Times New Roman" charset="0"/>
            </a:endParaRPr>
          </a:p>
          <a:p>
            <a:endParaRPr lang="en-US" altLang="x-none" dirty="0">
              <a:latin typeface="Times New Roman" charset="0"/>
            </a:endParaRPr>
          </a:p>
        </p:txBody>
      </p:sp>
      <p:sp>
        <p:nvSpPr>
          <p:cNvPr id="46083" name="Slide Number Placeholder 3"/>
          <p:cNvSpPr>
            <a:spLocks noGrp="1"/>
          </p:cNvSpPr>
          <p:nvPr>
            <p:ph type="sldNum" sz="quarter" idx="5"/>
          </p:nvPr>
        </p:nvSpPr>
        <p:spPr>
          <a:noFill/>
        </p:spPr>
        <p:txBody>
          <a:bodyPr/>
          <a:lstStyle/>
          <a:p>
            <a:fld id="{45ACD743-2398-7C41-ABBA-6C8FD75BC70A}" type="slidenum">
              <a:rPr lang="en-US" altLang="en-US"/>
              <a:pPr/>
              <a:t>37</a:t>
            </a:fld>
            <a:endParaRPr lang="en-US" altLang="en-US"/>
          </a:p>
        </p:txBody>
      </p:sp>
    </p:spTree>
    <p:extLst>
      <p:ext uri="{BB962C8B-B14F-4D97-AF65-F5344CB8AC3E}">
        <p14:creationId xmlns:p14="http://schemas.microsoft.com/office/powerpoint/2010/main" val="6204358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6082" name="Notes Placeholder 2"/>
          <p:cNvSpPr>
            <a:spLocks noGrp="1"/>
          </p:cNvSpPr>
          <p:nvPr>
            <p:ph type="body" idx="1"/>
          </p:nvPr>
        </p:nvSpPr>
        <p:spPr>
          <a:noFill/>
        </p:spPr>
        <p:txBody>
          <a:bodyPr/>
          <a:lstStyle/>
          <a:p>
            <a:r>
              <a:rPr lang="en-US" altLang="x-none" dirty="0" smtClean="0">
                <a:latin typeface="Times New Roman" charset="0"/>
              </a:rPr>
              <a:t>PRACTICE</a:t>
            </a:r>
          </a:p>
          <a:p>
            <a:endParaRPr lang="en-US" altLang="x-none" dirty="0" smtClean="0">
              <a:latin typeface="Times New Roman" charset="0"/>
            </a:endParaRPr>
          </a:p>
          <a:p>
            <a:r>
              <a:rPr lang="en-US" altLang="x-none" baseline="0" dirty="0" smtClean="0">
                <a:latin typeface="Times New Roman" charset="0"/>
              </a:rPr>
              <a:t>SB is sacrificing confidence on earlier examples to have confidence in examples where it’s less confident</a:t>
            </a:r>
          </a:p>
          <a:p>
            <a:r>
              <a:rPr lang="en-US" altLang="x-none" baseline="0" dirty="0" smtClean="0">
                <a:latin typeface="Times New Roman" charset="0"/>
              </a:rPr>
              <a:t>In terms of final accuracy, there’s no reward for excess confidence. If you’re over 50% confident, you can make it higher, but it won’t improve your test accuracy</a:t>
            </a:r>
          </a:p>
          <a:p>
            <a:r>
              <a:rPr lang="en-US" altLang="x-none" baseline="0" dirty="0" smtClean="0">
                <a:latin typeface="Times New Roman" charset="0"/>
              </a:rPr>
              <a:t>But with low confidence examples, increasing your confidence has high impact on test accuracy</a:t>
            </a:r>
          </a:p>
          <a:p>
            <a:endParaRPr lang="en-US" altLang="x-none" baseline="0" dirty="0" smtClean="0">
              <a:latin typeface="Times New Roman" charset="0"/>
            </a:endParaRPr>
          </a:p>
          <a:p>
            <a:r>
              <a:rPr lang="en-US" altLang="x-none" baseline="0" dirty="0" smtClean="0">
                <a:latin typeface="Times New Roman" charset="0"/>
              </a:rPr>
              <a:t>On the second graph, explain why you’re better all the time</a:t>
            </a:r>
          </a:p>
          <a:p>
            <a:endParaRPr lang="en-US" altLang="x-none" dirty="0">
              <a:latin typeface="Times New Roman" charset="0"/>
            </a:endParaRPr>
          </a:p>
        </p:txBody>
      </p:sp>
      <p:sp>
        <p:nvSpPr>
          <p:cNvPr id="46083" name="Slide Number Placeholder 3"/>
          <p:cNvSpPr>
            <a:spLocks noGrp="1"/>
          </p:cNvSpPr>
          <p:nvPr>
            <p:ph type="sldNum" sz="quarter" idx="5"/>
          </p:nvPr>
        </p:nvSpPr>
        <p:spPr>
          <a:noFill/>
        </p:spPr>
        <p:txBody>
          <a:bodyPr/>
          <a:lstStyle/>
          <a:p>
            <a:fld id="{45ACD743-2398-7C41-ABBA-6C8FD75BC70A}" type="slidenum">
              <a:rPr lang="en-US" altLang="en-US"/>
              <a:pPr/>
              <a:t>38</a:t>
            </a:fld>
            <a:endParaRPr lang="en-US" altLang="en-US"/>
          </a:p>
        </p:txBody>
      </p:sp>
    </p:spTree>
    <p:extLst>
      <p:ext uri="{BB962C8B-B14F-4D97-AF65-F5344CB8AC3E}">
        <p14:creationId xmlns:p14="http://schemas.microsoft.com/office/powerpoint/2010/main" val="3028039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6082" name="Notes Placeholder 2"/>
          <p:cNvSpPr>
            <a:spLocks noGrp="1"/>
          </p:cNvSpPr>
          <p:nvPr>
            <p:ph type="body" idx="1"/>
          </p:nvPr>
        </p:nvSpPr>
        <p:spPr>
          <a:noFill/>
        </p:spPr>
        <p:txBody>
          <a:bodyPr/>
          <a:lstStyle/>
          <a:p>
            <a:r>
              <a:rPr lang="en-US" altLang="x-none" dirty="0" smtClean="0">
                <a:latin typeface="Times New Roman" charset="0"/>
              </a:rPr>
              <a:t>PRACTICE</a:t>
            </a:r>
          </a:p>
          <a:p>
            <a:endParaRPr lang="en-US" altLang="x-none" dirty="0" smtClean="0">
              <a:latin typeface="Times New Roman" charset="0"/>
            </a:endParaRPr>
          </a:p>
          <a:p>
            <a:r>
              <a:rPr lang="en-US" altLang="x-none" dirty="0" smtClean="0">
                <a:latin typeface="Times New Roman" charset="0"/>
              </a:rPr>
              <a:t>Give</a:t>
            </a:r>
            <a:r>
              <a:rPr lang="en-US" altLang="x-none" baseline="0" dirty="0" smtClean="0">
                <a:latin typeface="Times New Roman" charset="0"/>
              </a:rPr>
              <a:t> overview in a couple of sentences. Then explain in detail</a:t>
            </a:r>
          </a:p>
          <a:p>
            <a:r>
              <a:rPr lang="en-US" altLang="x-none" baseline="0" dirty="0" smtClean="0">
                <a:latin typeface="Times New Roman" charset="0"/>
              </a:rPr>
              <a:t>SB is sacrificing confidence on earlier examples to have confidence in examples where it’s less confident</a:t>
            </a:r>
          </a:p>
          <a:p>
            <a:r>
              <a:rPr lang="en-US" altLang="x-none" baseline="0" dirty="0" smtClean="0">
                <a:latin typeface="Times New Roman" charset="0"/>
              </a:rPr>
              <a:t>In terms of final accuracy, there’s no reward for excess confidence. If you’re over 50% confident, you can make it higher, but it won’t improve your test accuracy</a:t>
            </a:r>
          </a:p>
          <a:p>
            <a:r>
              <a:rPr lang="en-US" altLang="x-none" baseline="0" dirty="0" smtClean="0">
                <a:latin typeface="Times New Roman" charset="0"/>
              </a:rPr>
              <a:t>But with low confidence examples, increasing your confidence has high impact on test accuracy</a:t>
            </a:r>
          </a:p>
          <a:p>
            <a:endParaRPr lang="en-US" altLang="x-none" baseline="0" dirty="0" smtClean="0">
              <a:latin typeface="Times New Roman" charset="0"/>
            </a:endParaRPr>
          </a:p>
          <a:p>
            <a:r>
              <a:rPr lang="en-US" altLang="x-none" baseline="0" dirty="0" smtClean="0">
                <a:latin typeface="Times New Roman" charset="0"/>
              </a:rPr>
              <a:t>On the second graph, explain why you’re better all the </a:t>
            </a:r>
            <a:r>
              <a:rPr lang="en-US" altLang="x-none" baseline="0" dirty="0" err="1" smtClean="0">
                <a:latin typeface="Times New Roman" charset="0"/>
              </a:rPr>
              <a:t>timeoverspecializing</a:t>
            </a:r>
            <a:r>
              <a:rPr lang="en-US" altLang="x-none" baseline="0" dirty="0" smtClean="0">
                <a:latin typeface="Times New Roman" charset="0"/>
              </a:rPr>
              <a:t> to some examples take the 20 % </a:t>
            </a:r>
            <a:r>
              <a:rPr lang="en-US" altLang="x-none" baseline="0" dirty="0" err="1" smtClean="0">
                <a:latin typeface="Times New Roman" charset="0"/>
              </a:rPr>
              <a:t>rthat</a:t>
            </a:r>
            <a:r>
              <a:rPr lang="en-US" altLang="x-none" baseline="0" dirty="0" smtClean="0">
                <a:latin typeface="Times New Roman" charset="0"/>
              </a:rPr>
              <a:t> you do the least well on, how well do you do on them</a:t>
            </a:r>
            <a:endParaRPr lang="en-US" altLang="x-none" dirty="0">
              <a:latin typeface="Times New Roman" charset="0"/>
            </a:endParaRPr>
          </a:p>
        </p:txBody>
      </p:sp>
      <p:sp>
        <p:nvSpPr>
          <p:cNvPr id="46083" name="Slide Number Placeholder 3"/>
          <p:cNvSpPr>
            <a:spLocks noGrp="1"/>
          </p:cNvSpPr>
          <p:nvPr>
            <p:ph type="sldNum" sz="quarter" idx="5"/>
          </p:nvPr>
        </p:nvSpPr>
        <p:spPr>
          <a:noFill/>
        </p:spPr>
        <p:txBody>
          <a:bodyPr/>
          <a:lstStyle/>
          <a:p>
            <a:fld id="{45ACD743-2398-7C41-ABBA-6C8FD75BC70A}" type="slidenum">
              <a:rPr lang="en-US" altLang="en-US"/>
              <a:pPr/>
              <a:t>39</a:t>
            </a:fld>
            <a:endParaRPr lang="en-US" altLang="en-US"/>
          </a:p>
        </p:txBody>
      </p:sp>
    </p:spTree>
    <p:extLst>
      <p:ext uri="{BB962C8B-B14F-4D97-AF65-F5344CB8AC3E}">
        <p14:creationId xmlns:p14="http://schemas.microsoft.com/office/powerpoint/2010/main" val="17661976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8130" name="Notes Placeholder 2"/>
          <p:cNvSpPr>
            <a:spLocks noGrp="1"/>
          </p:cNvSpPr>
          <p:nvPr>
            <p:ph type="body" idx="1"/>
          </p:nvPr>
        </p:nvSpPr>
        <p:spPr>
          <a:noFill/>
        </p:spPr>
        <p:txBody>
          <a:bodyPr/>
          <a:lstStyle/>
          <a:p>
            <a:r>
              <a:rPr lang="en-US" altLang="x-none">
                <a:latin typeface="Times New Roman" charset="0"/>
              </a:rPr>
              <a:t>They consist of easy to classify images, mostly of cars</a:t>
            </a:r>
          </a:p>
        </p:txBody>
      </p:sp>
      <p:sp>
        <p:nvSpPr>
          <p:cNvPr id="48131" name="Slide Number Placeholder 3"/>
          <p:cNvSpPr>
            <a:spLocks noGrp="1"/>
          </p:cNvSpPr>
          <p:nvPr>
            <p:ph type="sldNum" sz="quarter" idx="5"/>
          </p:nvPr>
        </p:nvSpPr>
        <p:spPr>
          <a:noFill/>
        </p:spPr>
        <p:txBody>
          <a:bodyPr/>
          <a:lstStyle/>
          <a:p>
            <a:fld id="{F6DB1455-4C31-8943-A6B3-3FBF0F2D7B3D}" type="slidenum">
              <a:rPr lang="en-US" altLang="en-US"/>
              <a:pPr/>
              <a:t>40</a:t>
            </a:fld>
            <a:endParaRPr lang="en-US"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0178" name="Notes Placeholder 2"/>
          <p:cNvSpPr>
            <a:spLocks noGrp="1"/>
          </p:cNvSpPr>
          <p:nvPr>
            <p:ph type="body" idx="1"/>
          </p:nvPr>
        </p:nvSpPr>
        <p:spPr>
          <a:noFill/>
        </p:spPr>
        <p:txBody>
          <a:bodyPr/>
          <a:lstStyle/>
          <a:p>
            <a:r>
              <a:rPr lang="en-US" altLang="x-none" dirty="0">
                <a:latin typeface="Times New Roman" charset="0"/>
              </a:rPr>
              <a:t>They consist of objects </a:t>
            </a:r>
            <a:r>
              <a:rPr lang="en-US" altLang="x-none" dirty="0" smtClean="0">
                <a:latin typeface="Times New Roman" charset="0"/>
              </a:rPr>
              <a:t>from </a:t>
            </a:r>
            <a:r>
              <a:rPr lang="en-US" altLang="x-none" dirty="0" err="1">
                <a:latin typeface="Times New Roman" charset="0"/>
              </a:rPr>
              <a:t>unconvential</a:t>
            </a:r>
            <a:r>
              <a:rPr lang="en-US" altLang="x-none" dirty="0">
                <a:latin typeface="Times New Roman" charset="0"/>
              </a:rPr>
              <a:t> angles, as well as a lot of small birds with a blue background, likely because it’s hard to know if it’s a ship or a plane. </a:t>
            </a:r>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Use woman in truck as a lead in for the next slide. By focusing</a:t>
            </a:r>
            <a:r>
              <a:rPr lang="en-US" altLang="x-none" baseline="0" dirty="0" smtClean="0">
                <a:latin typeface="Times New Roman" charset="0"/>
              </a:rPr>
              <a:t> on it, we might get worse at understanding trucks</a:t>
            </a:r>
            <a:endParaRPr lang="en-US" altLang="x-none" dirty="0">
              <a:latin typeface="Times New Roman" charset="0"/>
            </a:endParaRPr>
          </a:p>
        </p:txBody>
      </p:sp>
      <p:sp>
        <p:nvSpPr>
          <p:cNvPr id="50179" name="Slide Number Placeholder 3"/>
          <p:cNvSpPr>
            <a:spLocks noGrp="1"/>
          </p:cNvSpPr>
          <p:nvPr>
            <p:ph type="sldNum" sz="quarter" idx="5"/>
          </p:nvPr>
        </p:nvSpPr>
        <p:spPr>
          <a:noFill/>
        </p:spPr>
        <p:txBody>
          <a:bodyPr/>
          <a:lstStyle/>
          <a:p>
            <a:fld id="{7731883A-F865-C340-8BF5-95430A3AB152}" type="slidenum">
              <a:rPr lang="en-US" altLang="en-US"/>
              <a:pPr/>
              <a:t>41</a:t>
            </a:fld>
            <a:endParaRPr lang="en-US"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4274" name="Notes Placeholder 2"/>
          <p:cNvSpPr>
            <a:spLocks noGrp="1"/>
          </p:cNvSpPr>
          <p:nvPr>
            <p:ph type="body" idx="1"/>
          </p:nvPr>
        </p:nvSpPr>
        <p:spPr>
          <a:noFill/>
        </p:spPr>
        <p:txBody>
          <a:bodyPr/>
          <a:lstStyle/>
          <a:p>
            <a:r>
              <a:rPr lang="is-IS" altLang="x-none">
                <a:latin typeface="Times New Roman" charset="0"/>
              </a:rPr>
              <a:t>1.4048, </a:t>
            </a:r>
            <a:r>
              <a:rPr lang="pt-BR" altLang="x-none">
                <a:latin typeface="Times New Roman" charset="0"/>
              </a:rPr>
              <a:t>0.360544 = 74.3% fewer backward passes</a:t>
            </a:r>
          </a:p>
          <a:p>
            <a:r>
              <a:rPr lang="pt-BR" altLang="x-none">
                <a:latin typeface="Times New Roman" charset="0"/>
              </a:rPr>
              <a:t>55% more forwards passes</a:t>
            </a:r>
            <a:endParaRPr lang="en-US" altLang="x-none">
              <a:latin typeface="Times New Roman" charset="0"/>
            </a:endParaRPr>
          </a:p>
        </p:txBody>
      </p:sp>
      <p:sp>
        <p:nvSpPr>
          <p:cNvPr id="54275" name="Slide Number Placeholder 3"/>
          <p:cNvSpPr>
            <a:spLocks noGrp="1"/>
          </p:cNvSpPr>
          <p:nvPr>
            <p:ph type="sldNum" sz="quarter" idx="5"/>
          </p:nvPr>
        </p:nvSpPr>
        <p:spPr>
          <a:noFill/>
        </p:spPr>
        <p:txBody>
          <a:bodyPr/>
          <a:lstStyle/>
          <a:p>
            <a:fld id="{9676458D-307B-1B44-8AF6-F8C68BB4EAF3}" type="slidenum">
              <a:rPr lang="en-US" altLang="en-US"/>
              <a:pPr/>
              <a:t>43</a:t>
            </a:fld>
            <a:endParaRPr lang="en-US"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2226" name="Notes Placeholder 2"/>
          <p:cNvSpPr>
            <a:spLocks noGrp="1"/>
          </p:cNvSpPr>
          <p:nvPr>
            <p:ph type="body" idx="1"/>
          </p:nvPr>
        </p:nvSpPr>
        <p:spPr>
          <a:noFill/>
        </p:spPr>
        <p:txBody>
          <a:bodyPr/>
          <a:lstStyle/>
          <a:p>
            <a:r>
              <a:rPr lang="is-IS" altLang="x-none">
                <a:latin typeface="Times New Roman" charset="0"/>
              </a:rPr>
              <a:t>1.4048, </a:t>
            </a:r>
            <a:r>
              <a:rPr lang="pt-BR" altLang="x-none">
                <a:latin typeface="Times New Roman" charset="0"/>
              </a:rPr>
              <a:t>0.360544 = 74.3% fewer backward passes</a:t>
            </a:r>
          </a:p>
          <a:p>
            <a:r>
              <a:rPr lang="pt-BR" altLang="x-none">
                <a:latin typeface="Times New Roman" charset="0"/>
              </a:rPr>
              <a:t>55% more forwards passes</a:t>
            </a:r>
            <a:endParaRPr lang="en-US" altLang="x-none">
              <a:latin typeface="Times New Roman" charset="0"/>
            </a:endParaRPr>
          </a:p>
        </p:txBody>
      </p:sp>
      <p:sp>
        <p:nvSpPr>
          <p:cNvPr id="52227" name="Slide Number Placeholder 3"/>
          <p:cNvSpPr>
            <a:spLocks noGrp="1"/>
          </p:cNvSpPr>
          <p:nvPr>
            <p:ph type="sldNum" sz="quarter" idx="5"/>
          </p:nvPr>
        </p:nvSpPr>
        <p:spPr>
          <a:noFill/>
        </p:spPr>
        <p:txBody>
          <a:bodyPr/>
          <a:lstStyle/>
          <a:p>
            <a:fld id="{A1C01D98-D867-4145-8A82-60E7E201DF89}" type="slidenum">
              <a:rPr lang="en-US" altLang="en-US"/>
              <a:pPr/>
              <a:t>44</a:t>
            </a:fld>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0242" name="Notes Placeholder 2"/>
          <p:cNvSpPr>
            <a:spLocks noGrp="1"/>
          </p:cNvSpPr>
          <p:nvPr>
            <p:ph type="body" idx="1"/>
          </p:nvPr>
        </p:nvSpPr>
        <p:spPr>
          <a:noFill/>
        </p:spPr>
        <p:txBody>
          <a:bodyPr/>
          <a:lstStyle/>
          <a:p>
            <a:r>
              <a:rPr lang="en-US" altLang="x-none" dirty="0" smtClean="0">
                <a:latin typeface="Times New Roman" charset="0"/>
              </a:rPr>
              <a:t>One cure for reducing</a:t>
            </a:r>
            <a:r>
              <a:rPr lang="en-US" altLang="x-none" baseline="0" dirty="0" smtClean="0">
                <a:latin typeface="Times New Roman" charset="0"/>
              </a:rPr>
              <a:t> model error is to make ever-larger datasets. Sometimes so large that we cannot train on all the data. </a:t>
            </a:r>
            <a:r>
              <a:rPr lang="en-US" altLang="x-none" dirty="0" smtClean="0">
                <a:latin typeface="Times New Roman" charset="0"/>
              </a:rPr>
              <a:t>This might be in contrast with what you’ve heard, which is that more labeled data is always better. But in practice, we often have more Images than we have time or resources to train with. For instance, most machine learning developers do not train on ImageNet from scratch because it takes too long. </a:t>
            </a:r>
          </a:p>
          <a:p>
            <a:endParaRPr lang="en-US" altLang="x-none" dirty="0" smtClean="0">
              <a:latin typeface="Times New Roman" charset="0"/>
            </a:endParaRP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The </a:t>
            </a:r>
            <a:r>
              <a:rPr lang="en-US" altLang="x-none" dirty="0">
                <a:latin typeface="Times New Roman" charset="0"/>
              </a:rPr>
              <a:t>motivation for this project is that labeled dataset are getting larger. So large, that we often cannot train on all the data. This might be in contrast with what you’ve heard, which is that more labeled data is always better. But in practice, we often have more Images than we have time or resources to train with. For instance, most machine learning developers do not train on ImageNet from scratch because it takes too long. This problem is even more common in industry. While large tech companies have lots of machines, they also have a growing wealth of data. For instance, you’ll never be able to train through all of Google’s click through data</a:t>
            </a:r>
          </a:p>
        </p:txBody>
      </p:sp>
      <p:sp>
        <p:nvSpPr>
          <p:cNvPr id="10243" name="Slide Number Placeholder 3"/>
          <p:cNvSpPr>
            <a:spLocks noGrp="1"/>
          </p:cNvSpPr>
          <p:nvPr>
            <p:ph type="sldNum" sz="quarter" idx="5"/>
          </p:nvPr>
        </p:nvSpPr>
        <p:spPr>
          <a:noFill/>
        </p:spPr>
        <p:txBody>
          <a:bodyPr/>
          <a:lstStyle/>
          <a:p>
            <a:fld id="{B438DAF3-D8EB-BC45-9290-38F495DA2A32}" type="slidenum">
              <a:rPr lang="en-US" altLang="en-US"/>
              <a:pPr/>
              <a:t>4</a:t>
            </a:fld>
            <a:endParaRPr lang="en-US"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Selective-</a:t>
            </a:r>
            <a:r>
              <a:rPr lang="en-US" dirty="0" err="1" smtClean="0"/>
              <a:t>Backprop</a:t>
            </a:r>
            <a:r>
              <a:rPr lang="en-US" baseline="0" dirty="0" smtClean="0"/>
              <a:t> is part of a class of mechanisms called importance sampling, where you sample the important examples from your training dataset. Importance sampling is used speed up DNN training, and to improve final accuracy. Notably, SB does both, while being practical and easy to use.</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46</a:t>
            </a:fld>
            <a:endParaRPr lang="en-US" altLang="en-US"/>
          </a:p>
        </p:txBody>
      </p:sp>
    </p:spTree>
    <p:extLst>
      <p:ext uri="{BB962C8B-B14F-4D97-AF65-F5344CB8AC3E}">
        <p14:creationId xmlns:p14="http://schemas.microsoft.com/office/powerpoint/2010/main" val="167556260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a:t>
            </a:r>
            <a:r>
              <a:rPr lang="en-US" baseline="0" dirty="0" smtClean="0"/>
              <a:t> I showed how SB reduces training iterations needed to achieve a target accuracy. However, this comes at the cost of additional forward passes. In the future, we’d like to show the wall-clock savings </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47</a:t>
            </a:fld>
            <a:endParaRPr lang="en-US" altLang="en-US"/>
          </a:p>
        </p:txBody>
      </p:sp>
    </p:spTree>
    <p:extLst>
      <p:ext uri="{BB962C8B-B14F-4D97-AF65-F5344CB8AC3E}">
        <p14:creationId xmlns:p14="http://schemas.microsoft.com/office/powerpoint/2010/main" val="3979738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6322" name="Notes Placeholder 2"/>
          <p:cNvSpPr>
            <a:spLocks noGrp="1"/>
          </p:cNvSpPr>
          <p:nvPr>
            <p:ph type="body" idx="1"/>
          </p:nvPr>
        </p:nvSpPr>
        <p:spPr>
          <a:noFill/>
        </p:spPr>
        <p:txBody>
          <a:bodyPr/>
          <a:lstStyle/>
          <a:p>
            <a:r>
              <a:rPr lang="en-US" altLang="x-none" dirty="0" smtClean="0">
                <a:latin typeface="Times New Roman" charset="0"/>
              </a:rPr>
              <a:t>Add open</a:t>
            </a:r>
            <a:r>
              <a:rPr lang="en-US" altLang="x-none" baseline="0" dirty="0" smtClean="0">
                <a:latin typeface="Times New Roman" charset="0"/>
              </a:rPr>
              <a:t> </a:t>
            </a:r>
            <a:r>
              <a:rPr lang="en-US" altLang="x-none" baseline="0" dirty="0" err="1" smtClean="0">
                <a:latin typeface="Times New Roman" charset="0"/>
              </a:rPr>
              <a:t>sourc</a:t>
            </a:r>
            <a:endParaRPr lang="en-US" altLang="x-none" baseline="0" dirty="0" smtClean="0">
              <a:latin typeface="Times New Roman" charset="0"/>
            </a:endParaRPr>
          </a:p>
          <a:p>
            <a:endParaRPr lang="en-US" altLang="x-none" baseline="0" dirty="0" smtClean="0">
              <a:latin typeface="Times New Roman" charset="0"/>
            </a:endParaRPr>
          </a:p>
          <a:p>
            <a:endParaRPr lang="en-US" altLang="x-none" baseline="0" dirty="0" smtClean="0">
              <a:latin typeface="Times New Roman" charset="0"/>
            </a:endParaRPr>
          </a:p>
          <a:p>
            <a:endParaRPr lang="en-US" altLang="x-none" baseline="0" dirty="0" smtClean="0">
              <a:latin typeface="Times New Roman" charset="0"/>
            </a:endParaRPr>
          </a:p>
          <a:p>
            <a:endParaRPr lang="en-US" altLang="x-none" baseline="0" dirty="0" smtClean="0">
              <a:latin typeface="Times New Roman" charset="0"/>
            </a:endParaRPr>
          </a:p>
          <a:p>
            <a:r>
              <a:rPr lang="mr-IN" altLang="x-none" baseline="0" dirty="0" err="1" smtClean="0">
                <a:latin typeface="Times New Roman" charset="0"/>
              </a:rPr>
              <a:t>https</a:t>
            </a:r>
            <a:r>
              <a:rPr lang="mr-IN" altLang="x-none" baseline="0" dirty="0" smtClean="0">
                <a:latin typeface="Times New Roman" charset="0"/>
              </a:rPr>
              <a:t>://</a:t>
            </a:r>
            <a:r>
              <a:rPr lang="mr-IN" altLang="x-none" baseline="0" dirty="0" err="1" smtClean="0">
                <a:latin typeface="Times New Roman" charset="0"/>
              </a:rPr>
              <a:t>arxiv.org</a:t>
            </a:r>
            <a:r>
              <a:rPr lang="mr-IN" altLang="x-none" baseline="0" dirty="0" smtClean="0">
                <a:latin typeface="Times New Roman" charset="0"/>
              </a:rPr>
              <a:t>/</a:t>
            </a:r>
            <a:r>
              <a:rPr lang="mr-IN" altLang="x-none" baseline="0" dirty="0" err="1" smtClean="0">
                <a:latin typeface="Times New Roman" charset="0"/>
              </a:rPr>
              <a:t>abs</a:t>
            </a:r>
            <a:r>
              <a:rPr lang="mr-IN" altLang="x-none" baseline="0" dirty="0" smtClean="0">
                <a:latin typeface="Times New Roman" charset="0"/>
              </a:rPr>
              <a:t>/1603.02839</a:t>
            </a:r>
            <a:endParaRPr lang="x-none" altLang="x-none" dirty="0">
              <a:latin typeface="Times New Roman" charset="0"/>
            </a:endParaRPr>
          </a:p>
        </p:txBody>
      </p:sp>
      <p:sp>
        <p:nvSpPr>
          <p:cNvPr id="56323" name="Slide Number Placeholder 3"/>
          <p:cNvSpPr>
            <a:spLocks noGrp="1"/>
          </p:cNvSpPr>
          <p:nvPr>
            <p:ph type="sldNum" sz="quarter" idx="5"/>
          </p:nvPr>
        </p:nvSpPr>
        <p:spPr>
          <a:noFill/>
        </p:spPr>
        <p:txBody>
          <a:bodyPr/>
          <a:lstStyle/>
          <a:p>
            <a:fld id="{C8B05F80-62CC-8140-AFB9-E6B32D1810A8}" type="slidenum">
              <a:rPr lang="en-US" altLang="en-US"/>
              <a:pPr/>
              <a:t>48</a:t>
            </a:fld>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baseline="0" dirty="0" smtClean="0"/>
              <a:t> </a:t>
            </a:r>
            <a:r>
              <a:rPr lang="en-US" dirty="0" smtClean="0"/>
              <a:t>By</a:t>
            </a:r>
            <a:r>
              <a:rPr lang="en-US" baseline="0" dirty="0" smtClean="0"/>
              <a:t> focusing on high-value examples, we are able to reach target accuracies faster</a:t>
            </a:r>
          </a:p>
          <a:p>
            <a:r>
              <a:rPr lang="en-US" dirty="0" smtClean="0"/>
              <a:t>- Also,</a:t>
            </a:r>
            <a:r>
              <a:rPr lang="en-US" baseline="0" dirty="0" smtClean="0"/>
              <a:t> we show that we are able to guide the network to a better solution to get a higher final accuracy</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5</a:t>
            </a:fld>
            <a:endParaRPr lang="en-US" altLang="en-US"/>
          </a:p>
        </p:txBody>
      </p:sp>
    </p:spTree>
    <p:extLst>
      <p:ext uri="{BB962C8B-B14F-4D97-AF65-F5344CB8AC3E}">
        <p14:creationId xmlns:p14="http://schemas.microsoft.com/office/powerpoint/2010/main" val="17680830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Weights =&gt;</a:t>
            </a:r>
            <a:r>
              <a:rPr lang="en-US" baseline="0" dirty="0" smtClean="0"/>
              <a:t> Parameter</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12</a:t>
            </a:fld>
            <a:endParaRPr lang="en-US" altLang="en-US"/>
          </a:p>
        </p:txBody>
      </p:sp>
    </p:spTree>
    <p:extLst>
      <p:ext uri="{BB962C8B-B14F-4D97-AF65-F5344CB8AC3E}">
        <p14:creationId xmlns:p14="http://schemas.microsoft.com/office/powerpoint/2010/main" val="13669901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3314" name="Notes Placeholder 2"/>
          <p:cNvSpPr>
            <a:spLocks noGrp="1"/>
          </p:cNvSpPr>
          <p:nvPr>
            <p:ph type="body" idx="1"/>
          </p:nvPr>
        </p:nvSpPr>
        <p:spPr>
          <a:noFill/>
        </p:spPr>
        <p:txBody>
          <a:bodyPr/>
          <a:lstStyle/>
          <a:p>
            <a:r>
              <a:rPr lang="en-US" altLang="x-none" dirty="0">
                <a:latin typeface="Times New Roman" charset="0"/>
              </a:rPr>
              <a:t>Can we avoid doing the backwards pass so often? What if there are examples that are more </a:t>
            </a:r>
            <a:r>
              <a:rPr lang="en-US" altLang="x-none" dirty="0" err="1">
                <a:latin typeface="Times New Roman" charset="0"/>
              </a:rPr>
              <a:t>surprinsing</a:t>
            </a:r>
            <a:r>
              <a:rPr lang="en-US" altLang="x-none" dirty="0">
                <a:latin typeface="Times New Roman" charset="0"/>
              </a:rPr>
              <a:t> that teach the </a:t>
            </a:r>
            <a:r>
              <a:rPr lang="en-US" altLang="x-none" dirty="0" err="1">
                <a:latin typeface="Times New Roman" charset="0"/>
              </a:rPr>
              <a:t>ntwork</a:t>
            </a:r>
            <a:r>
              <a:rPr lang="en-US" altLang="x-none" dirty="0">
                <a:latin typeface="Times New Roman" charset="0"/>
              </a:rPr>
              <a:t> more than others?</a:t>
            </a:r>
          </a:p>
          <a:p>
            <a:r>
              <a:rPr lang="en-US" altLang="x-none" dirty="0">
                <a:latin typeface="Times New Roman" charset="0"/>
              </a:rPr>
              <a:t>Backward pass is </a:t>
            </a:r>
            <a:r>
              <a:rPr lang="en-US" altLang="x-none" dirty="0" smtClean="0">
                <a:latin typeface="Times New Roman" charset="0"/>
              </a:rPr>
              <a:t>w</a:t>
            </a:r>
          </a:p>
          <a:p>
            <a:endParaRPr lang="en-US" altLang="x-none" dirty="0" smtClean="0">
              <a:latin typeface="Times New Roman" charset="0"/>
            </a:endParaRPr>
          </a:p>
          <a:p>
            <a:r>
              <a:rPr lang="en-US" altLang="x-none" dirty="0" err="1" smtClean="0">
                <a:latin typeface="Times New Roman" charset="0"/>
              </a:rPr>
              <a:t>Shoulnd'hen</a:t>
            </a:r>
            <a:r>
              <a:rPr lang="en-US" altLang="x-none" dirty="0" smtClean="0">
                <a:latin typeface="Times New Roman" charset="0"/>
              </a:rPr>
              <a:t> </a:t>
            </a:r>
            <a:r>
              <a:rPr lang="en-US" altLang="x-none" dirty="0">
                <a:latin typeface="Times New Roman" charset="0"/>
              </a:rPr>
              <a:t>the network is learning, so you can learn more from surprising </a:t>
            </a:r>
            <a:r>
              <a:rPr lang="en-US" altLang="x-none" dirty="0" smtClean="0">
                <a:latin typeface="Times New Roman" charset="0"/>
              </a:rPr>
              <a:t>examples</a:t>
            </a:r>
          </a:p>
          <a:p>
            <a:endParaRPr lang="en-US" altLang="x-none" dirty="0" smtClean="0">
              <a:latin typeface="Times New Roman" charset="0"/>
            </a:endParaRPr>
          </a:p>
          <a:p>
            <a:r>
              <a:rPr lang="en-US" altLang="x-none" smtClean="0">
                <a:latin typeface="Times New Roman" charset="0"/>
              </a:rPr>
              <a:t>Shouldn’</a:t>
            </a:r>
            <a:endParaRPr lang="en-US" altLang="x-none" dirty="0">
              <a:latin typeface="Times New Roman" charset="0"/>
            </a:endParaRPr>
          </a:p>
        </p:txBody>
      </p:sp>
      <p:sp>
        <p:nvSpPr>
          <p:cNvPr id="13315" name="Slide Number Placeholder 3"/>
          <p:cNvSpPr>
            <a:spLocks noGrp="1"/>
          </p:cNvSpPr>
          <p:nvPr>
            <p:ph type="sldNum" sz="quarter" idx="5"/>
          </p:nvPr>
        </p:nvSpPr>
        <p:spPr>
          <a:noFill/>
        </p:spPr>
        <p:txBody>
          <a:bodyPr/>
          <a:lstStyle/>
          <a:p>
            <a:fld id="{56B8576A-E844-254E-BD35-B1F7327DD5E7}" type="slidenum">
              <a:rPr lang="en-US" altLang="en-US"/>
              <a:pPr/>
              <a:t>14</a:t>
            </a:fld>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362" name="Notes Placeholder 2"/>
          <p:cNvSpPr>
            <a:spLocks noGrp="1"/>
          </p:cNvSpPr>
          <p:nvPr>
            <p:ph type="body" idx="1"/>
          </p:nvPr>
        </p:nvSpPr>
        <p:spPr>
          <a:noFill/>
        </p:spPr>
        <p:txBody>
          <a:bodyPr/>
          <a:lstStyle/>
          <a:p>
            <a:r>
              <a:rPr lang="en-US" altLang="x-none">
                <a:latin typeface="Times New Roman" charset="0"/>
              </a:rPr>
              <a:t>Can we avoid doing the backwards pass so often? What if there are examples that are more surprinsing that teach the ntwork more than others?</a:t>
            </a:r>
          </a:p>
          <a:p>
            <a:r>
              <a:rPr lang="en-US" altLang="x-none">
                <a:latin typeface="Times New Roman" charset="0"/>
              </a:rPr>
              <a:t>Backward pass is when the network is learning, so you can learn more from surprising examples</a:t>
            </a:r>
          </a:p>
        </p:txBody>
      </p:sp>
      <p:sp>
        <p:nvSpPr>
          <p:cNvPr id="15363" name="Slide Number Placeholder 3"/>
          <p:cNvSpPr>
            <a:spLocks noGrp="1"/>
          </p:cNvSpPr>
          <p:nvPr>
            <p:ph type="sldNum" sz="quarter" idx="5"/>
          </p:nvPr>
        </p:nvSpPr>
        <p:spPr>
          <a:noFill/>
        </p:spPr>
        <p:txBody>
          <a:bodyPr/>
          <a:lstStyle/>
          <a:p>
            <a:fld id="{B5691D1F-D5D6-1140-B0E1-9138F02B375B}" type="slidenum">
              <a:rPr lang="en-US" altLang="en-US"/>
              <a:pPr/>
              <a:t>15</a:t>
            </a:fld>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7410" name="Notes Placeholder 2"/>
          <p:cNvSpPr>
            <a:spLocks noGrp="1"/>
          </p:cNvSpPr>
          <p:nvPr>
            <p:ph type="body" idx="1"/>
          </p:nvPr>
        </p:nvSpPr>
        <p:spPr>
          <a:noFill/>
        </p:spPr>
        <p:txBody>
          <a:bodyPr/>
          <a:lstStyle/>
          <a:p>
            <a:r>
              <a:rPr lang="en-US" altLang="x-none">
                <a:latin typeface="Times New Roman" charset="0"/>
              </a:rPr>
              <a:t>Can we avoid doing the backwards pass so often? What if there are examples that are more surprinsing that teach the ntwork more than others?</a:t>
            </a:r>
          </a:p>
          <a:p>
            <a:r>
              <a:rPr lang="en-US" altLang="x-none">
                <a:latin typeface="Times New Roman" charset="0"/>
              </a:rPr>
              <a:t>Backward pass is when the network is learning, so you can learn more from surprising examples</a:t>
            </a:r>
          </a:p>
        </p:txBody>
      </p:sp>
      <p:sp>
        <p:nvSpPr>
          <p:cNvPr id="17411" name="Slide Number Placeholder 3"/>
          <p:cNvSpPr>
            <a:spLocks noGrp="1"/>
          </p:cNvSpPr>
          <p:nvPr>
            <p:ph type="sldNum" sz="quarter" idx="5"/>
          </p:nvPr>
        </p:nvSpPr>
        <p:spPr>
          <a:noFill/>
        </p:spPr>
        <p:txBody>
          <a:bodyPr/>
          <a:lstStyle/>
          <a:p>
            <a:fld id="{043A5C5A-CF8B-4547-B79B-0C10CCA482A0}" type="slidenum">
              <a:rPr lang="en-US" altLang="en-US"/>
              <a:pPr/>
              <a:t>16</a:t>
            </a:fld>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9458" name="Notes Placeholder 2"/>
          <p:cNvSpPr>
            <a:spLocks noGrp="1"/>
          </p:cNvSpPr>
          <p:nvPr>
            <p:ph type="body" idx="1"/>
          </p:nvPr>
        </p:nvSpPr>
        <p:spPr>
          <a:noFill/>
        </p:spPr>
        <p:txBody>
          <a:bodyPr/>
          <a:lstStyle/>
          <a:p>
            <a:r>
              <a:rPr lang="en-US" altLang="x-none">
                <a:latin typeface="Times New Roman" charset="0"/>
              </a:rPr>
              <a:t>Can we avoid doing the backwards pass so often? What if there are examples that are more surprinsing that teach the ntwork more than others?</a:t>
            </a:r>
          </a:p>
          <a:p>
            <a:r>
              <a:rPr lang="en-US" altLang="x-none">
                <a:latin typeface="Times New Roman" charset="0"/>
              </a:rPr>
              <a:t>Backward pass is when the network is learning, so you can learn more from surprising examples</a:t>
            </a:r>
          </a:p>
        </p:txBody>
      </p:sp>
      <p:sp>
        <p:nvSpPr>
          <p:cNvPr id="19459" name="Slide Number Placeholder 3"/>
          <p:cNvSpPr>
            <a:spLocks noGrp="1"/>
          </p:cNvSpPr>
          <p:nvPr>
            <p:ph type="sldNum" sz="quarter" idx="5"/>
          </p:nvPr>
        </p:nvSpPr>
        <p:spPr>
          <a:noFill/>
        </p:spPr>
        <p:txBody>
          <a:bodyPr/>
          <a:lstStyle/>
          <a:p>
            <a:fld id="{95DFBBB7-A54B-604C-9E17-7B9E0C2F886B}" type="slidenum">
              <a:rPr lang="en-US" altLang="en-US"/>
              <a:pPr/>
              <a:t>17</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dirty="0"/>
          </a:p>
        </p:txBody>
      </p:sp>
    </p:spTree>
  </p:cSld>
  <p:clrMapOvr>
    <a:masterClrMapping/>
  </p:clrMapOvr>
  <p:timing>
    <p:tnLst>
      <p:par>
        <p:cTn id="1" dur="indefinite" restart="never" nodeType="tmRoot"/>
      </p:par>
    </p:tnLst>
  </p:timing>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hf hdr="0"/>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smtClean="0"/>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Click to edit Master text styles</a:t>
            </a:r>
          </a:p>
        </p:txBody>
      </p:sp>
    </p:spTree>
  </p:cSld>
  <p:clrMapOvr>
    <a:masterClrMapping/>
  </p:clrMapOvr>
  <p:timing>
    <p:tnLst>
      <p:par>
        <p:cTn id="1" dur="indefinite" restart="never" nodeType="tmRoot"/>
      </p:par>
    </p:tnLst>
  </p:timing>
  <p:hf hdr="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cSld>
  <p:clrMapOvr>
    <a:masterClrMapping/>
  </p:clrMapOvr>
  <p:timing>
    <p:tnLst>
      <p:par>
        <p:cTn id="1" dur="indefinite" restart="never" nodeType="tmRoot"/>
      </p:par>
    </p:tnLst>
  </p:timing>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Tree>
  </p:cSld>
  <p:clrMapOvr>
    <a:masterClrMapping/>
  </p:clrMapOvr>
  <p:timing>
    <p:tnLst>
      <p:par>
        <p:cTn id="1" dur="indefinite" restart="never" nodeType="tmRoot"/>
      </p:par>
    </p:tnLst>
  </p:timing>
  <p:hf hdr="0"/>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30896781"/>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timing>
    <p:tnLst>
      <p:par>
        <p:cTn id="1" dur="indefinite" restart="never" nodeType="tmRoot"/>
      </p:par>
    </p:tnLst>
  </p:timing>
  <p:hf hdr="0"/>
  <p:txStyles>
    <p:titleStyle>
      <a:lvl1pPr algn="l" defTabSz="1097280" rtl="0" eaLnBrk="1" latinLnBrk="0" hangingPunct="1">
        <a:lnSpc>
          <a:spcPct val="90000"/>
        </a:lnSpc>
        <a:spcBef>
          <a:spcPct val="0"/>
        </a:spcBef>
        <a:buNone/>
        <a:defRPr sz="5280" b="0" i="0" kern="1200">
          <a:solidFill>
            <a:schemeClr val="tx1"/>
          </a:solidFill>
          <a:latin typeface="Myriad Pro Condensed" charset="0"/>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emf"/></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6.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9.emf"/><Relationship Id="rId5"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9.emf"/><Relationship Id="rId5"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9.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9.emf"/><Relationship Id="rId5"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9.emf"/><Relationship Id="rId5"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9.emf"/><Relationship Id="rId5"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7.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0.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1.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37.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15.emf"/><Relationship Id="rId5" Type="http://schemas.openxmlformats.org/officeDocument/2006/relationships/image" Target="../media/image23.emf"/><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8.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15.emf"/><Relationship Id="rId5" Type="http://schemas.openxmlformats.org/officeDocument/2006/relationships/image" Target="../media/image23.emf"/><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9.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4.emf"/><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6.emf"/></Relationships>
</file>

<file path=ppt/slides/_rels/slide44.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5" Type="http://schemas.openxmlformats.org/officeDocument/2006/relationships/image" Target="../media/image29.emf"/><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30.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ctrTitle"/>
          </p:nvPr>
        </p:nvSpPr>
        <p:spPr>
          <a:xfrm>
            <a:off x="789322" y="2793582"/>
            <a:ext cx="13161962" cy="1371600"/>
          </a:xfrm>
        </p:spPr>
        <p:txBody>
          <a:bodyPr>
            <a:normAutofit/>
          </a:bodyPr>
          <a:lstStyle/>
          <a:p>
            <a:pPr algn="l" eaLnBrk="1" hangingPunct="1">
              <a:defRPr/>
            </a:pPr>
            <a:r>
              <a:rPr lang="en-US" altLang="en-US" b="1" dirty="0">
                <a:latin typeface="Myriad Pro Bold Condensed" charset="0"/>
                <a:ea typeface="Myriad Pro Bold Condensed" charset="0"/>
                <a:cs typeface="Myriad Pro Bold Condensed" charset="0"/>
              </a:rPr>
              <a:t>Selective-</a:t>
            </a:r>
            <a:r>
              <a:rPr lang="en-US" altLang="en-US" b="1" dirty="0" err="1">
                <a:latin typeface="Myriad Pro Bold Condensed" charset="0"/>
                <a:ea typeface="Myriad Pro Bold Condensed" charset="0"/>
                <a:cs typeface="Myriad Pro Bold Condensed" charset="0"/>
              </a:rPr>
              <a:t>Backprop</a:t>
            </a:r>
            <a:r>
              <a:rPr lang="en-US" altLang="en-US" b="1" dirty="0">
                <a:latin typeface="Myriad Pro Bold Condensed" charset="0"/>
                <a:ea typeface="Myriad Pro Bold Condensed" charset="0"/>
                <a:cs typeface="Myriad Pro Bold Condensed" charset="0"/>
              </a:rPr>
              <a:t>: </a:t>
            </a:r>
            <a:r>
              <a:rPr lang="en-US" altLang="en-US" b="1" dirty="0" smtClean="0">
                <a:latin typeface="Myriad Pro Bold Condensed" charset="0"/>
                <a:ea typeface="Myriad Pro Bold Condensed" charset="0"/>
                <a:cs typeface="Myriad Pro Bold Condensed" charset="0"/>
              </a:rPr>
              <a:t>USE TITLE</a:t>
            </a:r>
            <a:endParaRPr lang="en-US" altLang="en-US" b="1" dirty="0">
              <a:latin typeface="Myriad Pro Bold Condensed" charset="0"/>
              <a:ea typeface="Myriad Pro Bold Condensed" charset="0"/>
              <a:cs typeface="Myriad Pro Bold Condensed" charset="0"/>
            </a:endParaRPr>
          </a:p>
        </p:txBody>
      </p:sp>
      <p:sp>
        <p:nvSpPr>
          <p:cNvPr id="6148" name="Text Box 4"/>
          <p:cNvSpPr txBox="1">
            <a:spLocks noChangeArrowheads="1"/>
          </p:cNvSpPr>
          <p:nvPr/>
        </p:nvSpPr>
        <p:spPr bwMode="auto">
          <a:xfrm>
            <a:off x="789322" y="4550193"/>
            <a:ext cx="12012278" cy="1178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lIns="130622" tIns="65311" rIns="130622" bIns="65311">
            <a:spAutoFit/>
          </a:bodyPr>
          <a:lstStyle>
            <a:lvl1pPr eaLnBrk="0" hangingPunct="0">
              <a:defRPr sz="4600" b="1">
                <a:solidFill>
                  <a:schemeClr val="tx1"/>
                </a:solidFill>
                <a:latin typeface="Arial" charset="0"/>
              </a:defRPr>
            </a:lvl1pPr>
            <a:lvl2pPr marL="742950" indent="-285750" eaLnBrk="0" hangingPunct="0">
              <a:defRPr sz="4600" b="1">
                <a:solidFill>
                  <a:schemeClr val="tx1"/>
                </a:solidFill>
                <a:latin typeface="Arial" charset="0"/>
              </a:defRPr>
            </a:lvl2pPr>
            <a:lvl3pPr marL="1143000" indent="-228600" eaLnBrk="0" hangingPunct="0">
              <a:defRPr sz="4600" b="1">
                <a:solidFill>
                  <a:schemeClr val="tx1"/>
                </a:solidFill>
                <a:latin typeface="Arial" charset="0"/>
              </a:defRPr>
            </a:lvl3pPr>
            <a:lvl4pPr marL="1600200" indent="-228600" eaLnBrk="0" hangingPunct="0">
              <a:defRPr sz="4600" b="1">
                <a:solidFill>
                  <a:schemeClr val="tx1"/>
                </a:solidFill>
                <a:latin typeface="Arial" charset="0"/>
              </a:defRPr>
            </a:lvl4pPr>
            <a:lvl5pPr marL="2057400" indent="-228600" eaLnBrk="0" hangingPunct="0">
              <a:defRPr sz="4600" b="1">
                <a:solidFill>
                  <a:schemeClr val="tx1"/>
                </a:solidFill>
                <a:latin typeface="Arial" charset="0"/>
              </a:defRPr>
            </a:lvl5pPr>
            <a:lvl6pPr marL="2514600" indent="-228600" eaLnBrk="0" fontAlgn="base" hangingPunct="0">
              <a:spcBef>
                <a:spcPct val="0"/>
              </a:spcBef>
              <a:spcAft>
                <a:spcPct val="0"/>
              </a:spcAft>
              <a:defRPr sz="4600" b="1">
                <a:solidFill>
                  <a:schemeClr val="tx1"/>
                </a:solidFill>
                <a:latin typeface="Arial" charset="0"/>
              </a:defRPr>
            </a:lvl6pPr>
            <a:lvl7pPr marL="2971800" indent="-228600" eaLnBrk="0" fontAlgn="base" hangingPunct="0">
              <a:spcBef>
                <a:spcPct val="0"/>
              </a:spcBef>
              <a:spcAft>
                <a:spcPct val="0"/>
              </a:spcAft>
              <a:defRPr sz="4600" b="1">
                <a:solidFill>
                  <a:schemeClr val="tx1"/>
                </a:solidFill>
                <a:latin typeface="Arial" charset="0"/>
              </a:defRPr>
            </a:lvl7pPr>
            <a:lvl8pPr marL="3429000" indent="-228600" eaLnBrk="0" fontAlgn="base" hangingPunct="0">
              <a:spcBef>
                <a:spcPct val="0"/>
              </a:spcBef>
              <a:spcAft>
                <a:spcPct val="0"/>
              </a:spcAft>
              <a:defRPr sz="4600" b="1">
                <a:solidFill>
                  <a:schemeClr val="tx1"/>
                </a:solidFill>
                <a:latin typeface="Arial" charset="0"/>
              </a:defRPr>
            </a:lvl8pPr>
            <a:lvl9pPr marL="3886200" indent="-228600" eaLnBrk="0" fontAlgn="base" hangingPunct="0">
              <a:spcBef>
                <a:spcPct val="0"/>
              </a:spcBef>
              <a:spcAft>
                <a:spcPct val="0"/>
              </a:spcAft>
              <a:defRPr sz="4600" b="1">
                <a:solidFill>
                  <a:schemeClr val="tx1"/>
                </a:solidFill>
                <a:latin typeface="Arial" charset="0"/>
              </a:defRPr>
            </a:lvl9pPr>
          </a:lstStyle>
          <a:p>
            <a:pPr eaLnBrk="1" hangingPunct="1">
              <a:spcBef>
                <a:spcPct val="20000"/>
              </a:spcBef>
              <a:defRPr/>
            </a:pPr>
            <a:r>
              <a:rPr lang="en-US" altLang="en-US" sz="3400" dirty="0" smtClean="0">
                <a:solidFill>
                  <a:schemeClr val="accent1"/>
                </a:solidFill>
                <a:latin typeface="Myriad Pro Condensed" charset="0"/>
                <a:ea typeface="Myriad Pro Condensed" charset="0"/>
                <a:cs typeface="Myriad Pro Condensed" charset="0"/>
              </a:rPr>
              <a:t>Angela H. Jiang</a:t>
            </a:r>
            <a:r>
              <a:rPr lang="en-US" altLang="en-US" sz="3400" b="0" dirty="0" smtClean="0">
                <a:solidFill>
                  <a:schemeClr val="accent1"/>
                </a:solidFill>
                <a:latin typeface="Myriad Pro Condensed" charset="0"/>
                <a:ea typeface="Myriad Pro Condensed" charset="0"/>
                <a:cs typeface="Myriad Pro Condensed" charset="0"/>
              </a:rPr>
              <a:t>, Daniel L.-K. Wong, Giulio Zhou, David </a:t>
            </a:r>
            <a:r>
              <a:rPr lang="en-US" altLang="en-US" sz="3400" b="0" dirty="0">
                <a:solidFill>
                  <a:schemeClr val="accent1"/>
                </a:solidFill>
                <a:latin typeface="Myriad Pro Condensed" charset="0"/>
                <a:ea typeface="Myriad Pro Condensed" charset="0"/>
                <a:cs typeface="Myriad Pro Condensed" charset="0"/>
              </a:rPr>
              <a:t>G. Andersen, </a:t>
            </a:r>
            <a:r>
              <a:rPr lang="en-US" altLang="en-US" sz="3400" b="0" dirty="0" smtClean="0">
                <a:solidFill>
                  <a:schemeClr val="accent1"/>
                </a:solidFill>
                <a:latin typeface="Myriad Pro Condensed" charset="0"/>
                <a:ea typeface="Myriad Pro Condensed" charset="0"/>
                <a:cs typeface="Myriad Pro Condensed" charset="0"/>
              </a:rPr>
              <a:t>Jeffrey Dean,  Gregory </a:t>
            </a:r>
            <a:r>
              <a:rPr lang="en-US" altLang="en-US" sz="3400" b="0" dirty="0">
                <a:solidFill>
                  <a:schemeClr val="accent1"/>
                </a:solidFill>
                <a:latin typeface="Myriad Pro Condensed" charset="0"/>
                <a:ea typeface="Myriad Pro Condensed" charset="0"/>
                <a:cs typeface="Myriad Pro Condensed" charset="0"/>
              </a:rPr>
              <a:t>R. </a:t>
            </a:r>
            <a:r>
              <a:rPr lang="en-US" altLang="en-US" sz="3400" b="0" dirty="0" smtClean="0">
                <a:solidFill>
                  <a:schemeClr val="accent1"/>
                </a:solidFill>
                <a:latin typeface="Myriad Pro Condensed" charset="0"/>
                <a:ea typeface="Myriad Pro Condensed" charset="0"/>
                <a:cs typeface="Myriad Pro Condensed" charset="0"/>
              </a:rPr>
              <a:t>Ganger,  Michael Kaminsky, Michael A. </a:t>
            </a:r>
            <a:r>
              <a:rPr lang="en-US" altLang="en-US" sz="3400" b="0" dirty="0" err="1" smtClean="0">
                <a:solidFill>
                  <a:schemeClr val="accent1"/>
                </a:solidFill>
                <a:latin typeface="Myriad Pro Condensed" charset="0"/>
                <a:ea typeface="Myriad Pro Condensed" charset="0"/>
                <a:cs typeface="Myriad Pro Condensed" charset="0"/>
              </a:rPr>
              <a:t>Kozuch</a:t>
            </a:r>
            <a:r>
              <a:rPr lang="en-US" altLang="en-US" sz="3400" b="0" dirty="0" smtClean="0">
                <a:solidFill>
                  <a:schemeClr val="accent1"/>
                </a:solidFill>
                <a:latin typeface="Myriad Pro Condensed" charset="0"/>
                <a:ea typeface="Myriad Pro Condensed" charset="0"/>
                <a:cs typeface="Myriad Pro Condensed" charset="0"/>
              </a:rPr>
              <a:t>, </a:t>
            </a:r>
            <a:r>
              <a:rPr lang="en-US" altLang="en-US" sz="3400" b="0" dirty="0" err="1" smtClean="0">
                <a:solidFill>
                  <a:schemeClr val="accent1"/>
                </a:solidFill>
                <a:latin typeface="Myriad Pro Condensed" charset="0"/>
                <a:ea typeface="Myriad Pro Condensed" charset="0"/>
                <a:cs typeface="Myriad Pro Condensed" charset="0"/>
              </a:rPr>
              <a:t>Padmanabhan</a:t>
            </a:r>
            <a:r>
              <a:rPr lang="en-US" altLang="en-US" sz="3400" b="0" dirty="0" smtClean="0">
                <a:solidFill>
                  <a:schemeClr val="accent1"/>
                </a:solidFill>
                <a:latin typeface="Myriad Pro Condensed" charset="0"/>
                <a:ea typeface="Myriad Pro Condensed" charset="0"/>
                <a:cs typeface="Myriad Pro Condensed" charset="0"/>
              </a:rPr>
              <a:t> Pillai</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65537" name="Group 96"/>
          <p:cNvGrpSpPr>
            <a:grpSpLocks/>
          </p:cNvGrpSpPr>
          <p:nvPr/>
        </p:nvGrpSpPr>
        <p:grpSpPr bwMode="auto">
          <a:xfrm>
            <a:off x="3937000" y="2196430"/>
            <a:ext cx="8747125" cy="4852988"/>
            <a:chOff x="2028625" y="1381225"/>
            <a:chExt cx="5848600" cy="3244350"/>
          </a:xfrm>
        </p:grpSpPr>
        <p:sp>
          <p:nvSpPr>
            <p:cNvPr id="65543" name="Shape 214"/>
            <p:cNvSpPr>
              <a:spLocks noChangeArrowheads="1"/>
            </p:cNvSpPr>
            <p:nvPr/>
          </p:nvSpPr>
          <p:spPr bwMode="auto">
            <a:xfrm>
              <a:off x="2563725" y="1803975"/>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5544" name="Shape 215"/>
            <p:cNvSpPr>
              <a:spLocks noChangeArrowheads="1"/>
            </p:cNvSpPr>
            <p:nvPr/>
          </p:nvSpPr>
          <p:spPr bwMode="auto">
            <a:xfrm>
              <a:off x="2563725" y="2649625"/>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5545" name="Shape 216"/>
            <p:cNvSpPr>
              <a:spLocks noChangeArrowheads="1"/>
            </p:cNvSpPr>
            <p:nvPr/>
          </p:nvSpPr>
          <p:spPr bwMode="auto">
            <a:xfrm>
              <a:off x="2563725" y="3495275"/>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5546" name="Shape 217"/>
            <p:cNvSpPr>
              <a:spLocks noChangeArrowheads="1"/>
            </p:cNvSpPr>
            <p:nvPr/>
          </p:nvSpPr>
          <p:spPr bwMode="auto">
            <a:xfrm>
              <a:off x="3271125" y="2226800"/>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5547" name="Shape 218"/>
            <p:cNvSpPr>
              <a:spLocks noChangeArrowheads="1"/>
            </p:cNvSpPr>
            <p:nvPr/>
          </p:nvSpPr>
          <p:spPr bwMode="auto">
            <a:xfrm>
              <a:off x="3271125" y="3072450"/>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5548" name="Shape 219"/>
            <p:cNvCxnSpPr>
              <a:cxnSpLocks noChangeShapeType="1"/>
            </p:cNvCxnSpPr>
            <p:nvPr/>
          </p:nvCxnSpPr>
          <p:spPr bwMode="auto">
            <a:xfrm>
              <a:off x="3271125" y="21576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49" name="Shape 220"/>
            <p:cNvCxnSpPr>
              <a:cxnSpLocks noChangeShapeType="1"/>
            </p:cNvCxnSpPr>
            <p:nvPr/>
          </p:nvCxnSpPr>
          <p:spPr bwMode="auto">
            <a:xfrm rot="10800000" flipH="1">
              <a:off x="3271125" y="28305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50" name="Shape 221"/>
            <p:cNvCxnSpPr>
              <a:cxnSpLocks noChangeShapeType="1"/>
            </p:cNvCxnSpPr>
            <p:nvPr/>
          </p:nvCxnSpPr>
          <p:spPr bwMode="auto">
            <a:xfrm>
              <a:off x="3271125" y="30033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51" name="Shape 222"/>
            <p:cNvCxnSpPr>
              <a:cxnSpLocks noChangeShapeType="1"/>
            </p:cNvCxnSpPr>
            <p:nvPr/>
          </p:nvCxnSpPr>
          <p:spPr bwMode="auto">
            <a:xfrm rot="10800000" flipH="1">
              <a:off x="3271125" y="36761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65552" name="Shape 223"/>
            <p:cNvSpPr>
              <a:spLocks noChangeArrowheads="1"/>
            </p:cNvSpPr>
            <p:nvPr/>
          </p:nvSpPr>
          <p:spPr bwMode="auto">
            <a:xfrm>
              <a:off x="4013125" y="1803975"/>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5553" name="Shape 224"/>
            <p:cNvSpPr>
              <a:spLocks noChangeArrowheads="1"/>
            </p:cNvSpPr>
            <p:nvPr/>
          </p:nvSpPr>
          <p:spPr bwMode="auto">
            <a:xfrm>
              <a:off x="4013125" y="2649625"/>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5554" name="Shape 225"/>
            <p:cNvSpPr>
              <a:spLocks noChangeArrowheads="1"/>
            </p:cNvSpPr>
            <p:nvPr/>
          </p:nvSpPr>
          <p:spPr bwMode="auto">
            <a:xfrm>
              <a:off x="4013125" y="3495275"/>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5555" name="Shape 226"/>
            <p:cNvSpPr>
              <a:spLocks noChangeArrowheads="1"/>
            </p:cNvSpPr>
            <p:nvPr/>
          </p:nvSpPr>
          <p:spPr bwMode="auto">
            <a:xfrm>
              <a:off x="4720525" y="2226800"/>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5556" name="Shape 227"/>
            <p:cNvSpPr>
              <a:spLocks noChangeArrowheads="1"/>
            </p:cNvSpPr>
            <p:nvPr/>
          </p:nvSpPr>
          <p:spPr bwMode="auto">
            <a:xfrm>
              <a:off x="4720525" y="3072450"/>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5557" name="Shape 228"/>
            <p:cNvCxnSpPr>
              <a:cxnSpLocks noChangeShapeType="1"/>
            </p:cNvCxnSpPr>
            <p:nvPr/>
          </p:nvCxnSpPr>
          <p:spPr bwMode="auto">
            <a:xfrm>
              <a:off x="4720525" y="21576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58" name="Shape 229"/>
            <p:cNvCxnSpPr>
              <a:cxnSpLocks noChangeShapeType="1"/>
            </p:cNvCxnSpPr>
            <p:nvPr/>
          </p:nvCxnSpPr>
          <p:spPr bwMode="auto">
            <a:xfrm rot="10800000" flipH="1">
              <a:off x="4720525" y="28305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59" name="Shape 230"/>
            <p:cNvCxnSpPr>
              <a:cxnSpLocks noChangeShapeType="1"/>
            </p:cNvCxnSpPr>
            <p:nvPr/>
          </p:nvCxnSpPr>
          <p:spPr bwMode="auto">
            <a:xfrm>
              <a:off x="4720525" y="30033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60" name="Shape 231"/>
            <p:cNvCxnSpPr>
              <a:cxnSpLocks noChangeShapeType="1"/>
            </p:cNvCxnSpPr>
            <p:nvPr/>
          </p:nvCxnSpPr>
          <p:spPr bwMode="auto">
            <a:xfrm rot="10800000" flipH="1">
              <a:off x="4720525" y="36761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61" name="Shape 232"/>
            <p:cNvCxnSpPr>
              <a:cxnSpLocks noChangeShapeType="1"/>
            </p:cNvCxnSpPr>
            <p:nvPr/>
          </p:nvCxnSpPr>
          <p:spPr bwMode="auto">
            <a:xfrm rot="10800000" flipH="1">
              <a:off x="3978525" y="2407700"/>
              <a:ext cx="1383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62" name="Shape 233"/>
            <p:cNvCxnSpPr>
              <a:cxnSpLocks noChangeShapeType="1"/>
            </p:cNvCxnSpPr>
            <p:nvPr/>
          </p:nvCxnSpPr>
          <p:spPr bwMode="auto">
            <a:xfrm rot="10800000">
              <a:off x="3978525" y="2580500"/>
              <a:ext cx="152400" cy="1524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63" name="Shape 234"/>
            <p:cNvCxnSpPr>
              <a:cxnSpLocks noChangeShapeType="1"/>
            </p:cNvCxnSpPr>
            <p:nvPr/>
          </p:nvCxnSpPr>
          <p:spPr bwMode="auto">
            <a:xfrm rot="10800000" flipH="1">
              <a:off x="3978525" y="3263550"/>
              <a:ext cx="1383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64" name="Shape 235"/>
            <p:cNvCxnSpPr>
              <a:cxnSpLocks noChangeShapeType="1"/>
            </p:cNvCxnSpPr>
            <p:nvPr/>
          </p:nvCxnSpPr>
          <p:spPr bwMode="auto">
            <a:xfrm rot="10800000">
              <a:off x="3978525" y="3436350"/>
              <a:ext cx="152400" cy="1524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65565" name="Shape 236"/>
            <p:cNvSpPr>
              <a:spLocks noChangeArrowheads="1"/>
            </p:cNvSpPr>
            <p:nvPr/>
          </p:nvSpPr>
          <p:spPr bwMode="auto">
            <a:xfrm>
              <a:off x="5773125" y="2226875"/>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5566" name="Shape 237"/>
            <p:cNvSpPr>
              <a:spLocks noChangeArrowheads="1"/>
            </p:cNvSpPr>
            <p:nvPr/>
          </p:nvSpPr>
          <p:spPr bwMode="auto">
            <a:xfrm>
              <a:off x="5773125" y="3072525"/>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5567" name="Shape 238"/>
            <p:cNvSpPr>
              <a:spLocks noChangeArrowheads="1"/>
            </p:cNvSpPr>
            <p:nvPr/>
          </p:nvSpPr>
          <p:spPr bwMode="auto">
            <a:xfrm>
              <a:off x="5773125" y="3918175"/>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5568" name="Shape 239"/>
            <p:cNvSpPr>
              <a:spLocks noChangeArrowheads="1"/>
            </p:cNvSpPr>
            <p:nvPr/>
          </p:nvSpPr>
          <p:spPr bwMode="auto">
            <a:xfrm>
              <a:off x="5773125" y="1381225"/>
              <a:ext cx="707400" cy="707400"/>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5569" name="Shape 240"/>
            <p:cNvCxnSpPr>
              <a:cxnSpLocks noChangeShapeType="1"/>
            </p:cNvCxnSpPr>
            <p:nvPr/>
          </p:nvCxnSpPr>
          <p:spPr bwMode="auto">
            <a:xfrm>
              <a:off x="5427925" y="2580500"/>
              <a:ext cx="345300"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70" name="Shape 241"/>
            <p:cNvCxnSpPr>
              <a:cxnSpLocks noChangeShapeType="1"/>
            </p:cNvCxnSpPr>
            <p:nvPr/>
          </p:nvCxnSpPr>
          <p:spPr bwMode="auto">
            <a:xfrm>
              <a:off x="5427925" y="258050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71" name="Shape 242"/>
            <p:cNvCxnSpPr>
              <a:cxnSpLocks noChangeShapeType="1"/>
            </p:cNvCxnSpPr>
            <p:nvPr/>
          </p:nvCxnSpPr>
          <p:spPr bwMode="auto">
            <a:xfrm rot="10800000" flipH="1">
              <a:off x="5427925" y="198500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72" name="Shape 243"/>
            <p:cNvCxnSpPr>
              <a:cxnSpLocks noChangeShapeType="1"/>
            </p:cNvCxnSpPr>
            <p:nvPr/>
          </p:nvCxnSpPr>
          <p:spPr bwMode="auto">
            <a:xfrm>
              <a:off x="5427925" y="2580500"/>
              <a:ext cx="448800" cy="14412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73" name="Shape 244"/>
            <p:cNvCxnSpPr>
              <a:cxnSpLocks noChangeShapeType="1"/>
            </p:cNvCxnSpPr>
            <p:nvPr/>
          </p:nvCxnSpPr>
          <p:spPr bwMode="auto">
            <a:xfrm>
              <a:off x="5427925" y="3426150"/>
              <a:ext cx="345300"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74" name="Shape 245"/>
            <p:cNvCxnSpPr>
              <a:cxnSpLocks noChangeShapeType="1"/>
            </p:cNvCxnSpPr>
            <p:nvPr/>
          </p:nvCxnSpPr>
          <p:spPr bwMode="auto">
            <a:xfrm rot="10800000" flipH="1">
              <a:off x="5427925" y="283065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75" name="Shape 246"/>
            <p:cNvCxnSpPr>
              <a:cxnSpLocks noChangeShapeType="1"/>
            </p:cNvCxnSpPr>
            <p:nvPr/>
          </p:nvCxnSpPr>
          <p:spPr bwMode="auto">
            <a:xfrm rot="10800000" flipH="1">
              <a:off x="5427925" y="1984950"/>
              <a:ext cx="448800" cy="14412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76" name="Shape 247"/>
            <p:cNvCxnSpPr>
              <a:cxnSpLocks noChangeShapeType="1"/>
            </p:cNvCxnSpPr>
            <p:nvPr/>
          </p:nvCxnSpPr>
          <p:spPr bwMode="auto">
            <a:xfrm>
              <a:off x="5427925" y="342615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5577" name="Shape 248"/>
            <p:cNvCxnSpPr>
              <a:cxnSpLocks noChangeShapeType="1"/>
            </p:cNvCxnSpPr>
            <p:nvPr/>
          </p:nvCxnSpPr>
          <p:spPr bwMode="auto">
            <a:xfrm>
              <a:off x="6480525" y="173687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5578" name="Shape 249"/>
            <p:cNvCxnSpPr>
              <a:cxnSpLocks noChangeShapeType="1"/>
            </p:cNvCxnSpPr>
            <p:nvPr/>
          </p:nvCxnSpPr>
          <p:spPr bwMode="auto">
            <a:xfrm>
              <a:off x="6480525" y="258692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5579" name="Shape 250"/>
            <p:cNvCxnSpPr>
              <a:cxnSpLocks noChangeShapeType="1"/>
            </p:cNvCxnSpPr>
            <p:nvPr/>
          </p:nvCxnSpPr>
          <p:spPr bwMode="auto">
            <a:xfrm>
              <a:off x="6480525" y="343697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5580" name="Shape 251"/>
            <p:cNvCxnSpPr>
              <a:cxnSpLocks noChangeShapeType="1"/>
            </p:cNvCxnSpPr>
            <p:nvPr/>
          </p:nvCxnSpPr>
          <p:spPr bwMode="auto">
            <a:xfrm>
              <a:off x="6480525" y="428702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sp>
          <p:nvSpPr>
            <p:cNvPr id="65581" name="Shape 252"/>
            <p:cNvSpPr>
              <a:spLocks noChangeArrowheads="1"/>
            </p:cNvSpPr>
            <p:nvPr/>
          </p:nvSpPr>
          <p:spPr bwMode="auto">
            <a:xfrm>
              <a:off x="6760425" y="1427875"/>
              <a:ext cx="1103400" cy="620100"/>
            </a:xfrm>
            <a:prstGeom prst="roundRect">
              <a:avLst>
                <a:gd name="adj" fmla="val 8412"/>
              </a:avLst>
            </a:prstGeom>
            <a:solidFill>
              <a:srgbClr val="EFEFEF"/>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65582" name="Shape 253"/>
            <p:cNvSpPr>
              <a:spLocks noChangeArrowheads="1"/>
            </p:cNvSpPr>
            <p:nvPr/>
          </p:nvSpPr>
          <p:spPr bwMode="auto">
            <a:xfrm>
              <a:off x="6773825" y="2270525"/>
              <a:ext cx="1103400" cy="620100"/>
            </a:xfrm>
            <a:prstGeom prst="roundRect">
              <a:avLst>
                <a:gd name="adj" fmla="val 8412"/>
              </a:avLst>
            </a:prstGeom>
            <a:solidFill>
              <a:srgbClr val="EFEFEF"/>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65583" name="Shape 254"/>
            <p:cNvSpPr>
              <a:spLocks noChangeArrowheads="1"/>
            </p:cNvSpPr>
            <p:nvPr/>
          </p:nvSpPr>
          <p:spPr bwMode="auto">
            <a:xfrm>
              <a:off x="6773825" y="3127975"/>
              <a:ext cx="1103400" cy="620100"/>
            </a:xfrm>
            <a:prstGeom prst="roundRect">
              <a:avLst>
                <a:gd name="adj" fmla="val 8412"/>
              </a:avLst>
            </a:prstGeom>
            <a:solidFill>
              <a:srgbClr val="EFEFEF"/>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65584" name="Shape 255"/>
            <p:cNvSpPr>
              <a:spLocks noChangeArrowheads="1"/>
            </p:cNvSpPr>
            <p:nvPr/>
          </p:nvSpPr>
          <p:spPr bwMode="auto">
            <a:xfrm>
              <a:off x="6773825" y="3961825"/>
              <a:ext cx="1103400" cy="620100"/>
            </a:xfrm>
            <a:prstGeom prst="roundRect">
              <a:avLst>
                <a:gd name="adj" fmla="val 8412"/>
              </a:avLst>
            </a:prstGeom>
            <a:solidFill>
              <a:srgbClr val="EFEFEF"/>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cxnSp>
          <p:nvCxnSpPr>
            <p:cNvPr id="65585" name="Shape 208"/>
            <p:cNvCxnSpPr>
              <a:cxnSpLocks noChangeShapeType="1"/>
            </p:cNvCxnSpPr>
            <p:nvPr/>
          </p:nvCxnSpPr>
          <p:spPr bwMode="auto">
            <a:xfrm>
              <a:off x="2028625" y="3003324"/>
              <a:ext cx="431700" cy="300"/>
            </a:xfrm>
            <a:prstGeom prst="straightConnector1">
              <a:avLst/>
            </a:prstGeom>
            <a:noFill/>
            <a:ln w="28575">
              <a:solidFill>
                <a:srgbClr val="000000"/>
              </a:solidFill>
              <a:round/>
              <a:headEnd type="none" w="lg" len="lg"/>
              <a:tailEnd type="triangle" w="lg" len="lg"/>
            </a:ln>
            <a:extLst>
              <a:ext uri="{909E8E84-426E-40DD-AFC4-6F175D3DCCD1}">
                <a14:hiddenFill xmlns:a14="http://schemas.microsoft.com/office/drawing/2010/main">
                  <a:noFill/>
                </a14:hiddenFill>
              </a:ext>
            </a:extLst>
          </p:spPr>
        </p:cxnSp>
      </p:grpSp>
      <p:sp>
        <p:nvSpPr>
          <p:cNvPr id="2" name="Title 1"/>
          <p:cNvSpPr>
            <a:spLocks noGrp="1"/>
          </p:cNvSpPr>
          <p:nvPr>
            <p:ph type="title"/>
          </p:nvPr>
        </p:nvSpPr>
        <p:spPr/>
        <p:txBody>
          <a:bodyPr/>
          <a:lstStyle/>
          <a:p>
            <a:pPr>
              <a:defRPr/>
            </a:pPr>
            <a:r>
              <a:rPr lang="en-US" dirty="0"/>
              <a:t>Deep neural network (DNN) </a:t>
            </a:r>
            <a:r>
              <a:rPr lang="en-US" dirty="0" smtClean="0"/>
              <a:t>Training</a:t>
            </a:r>
            <a:endParaRPr lang="en-US" dirty="0"/>
          </a:p>
        </p:txBody>
      </p:sp>
      <p:pic>
        <p:nvPicPr>
          <p:cNvPr id="51"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0141" y="3315610"/>
            <a:ext cx="2082800" cy="1671637"/>
          </a:xfrm>
          <a:prstGeom prst="rect">
            <a:avLst/>
          </a:prstGeom>
          <a:solidFill>
            <a:schemeClr val="bg2"/>
          </a:solidFill>
          <a:ln>
            <a:noFill/>
          </a:ln>
        </p:spPr>
      </p:pic>
      <p:pic>
        <p:nvPicPr>
          <p:cNvPr id="55"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2696" y="3652504"/>
            <a:ext cx="2082800" cy="1671637"/>
          </a:xfrm>
          <a:prstGeom prst="rect">
            <a:avLst/>
          </a:prstGeom>
          <a:solidFill>
            <a:schemeClr val="bg2"/>
          </a:solidFill>
          <a:ln>
            <a:noFill/>
          </a:ln>
        </p:spPr>
      </p:pic>
      <p:pic>
        <p:nvPicPr>
          <p:cNvPr id="56"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63871" y="4000978"/>
            <a:ext cx="2082800" cy="1671637"/>
          </a:xfrm>
          <a:prstGeom prst="rect">
            <a:avLst/>
          </a:prstGeom>
          <a:solidFill>
            <a:schemeClr val="bg2"/>
          </a:solidFill>
          <a:ln>
            <a:noFill/>
          </a:ln>
        </p:spPr>
      </p:pic>
      <p:pic>
        <p:nvPicPr>
          <p:cNvPr id="57"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51304" y="4384925"/>
            <a:ext cx="2082800" cy="1671637"/>
          </a:xfrm>
          <a:prstGeom prst="rect">
            <a:avLst/>
          </a:prstGeom>
          <a:solidFill>
            <a:schemeClr val="bg2"/>
          </a:solidFill>
          <a:ln>
            <a:noFill/>
          </a:ln>
        </p:spPr>
      </p:pic>
      <p:sp>
        <p:nvSpPr>
          <p:cNvPr id="58" name="Content Placeholder 2"/>
          <p:cNvSpPr>
            <a:spLocks noGrp="1"/>
          </p:cNvSpPr>
          <p:nvPr>
            <p:ph idx="1"/>
          </p:nvPr>
        </p:nvSpPr>
        <p:spPr>
          <a:xfrm>
            <a:off x="2127230" y="6146050"/>
            <a:ext cx="1706874" cy="960437"/>
          </a:xfrm>
        </p:spPr>
        <p:txBody>
          <a:bodyPr>
            <a:noAutofit/>
          </a:bodyPr>
          <a:lstStyle/>
          <a:p>
            <a:pPr marL="0" indent="0">
              <a:buFontTx/>
              <a:buNone/>
              <a:defRPr/>
            </a:pPr>
            <a:r>
              <a:rPr lang="en-US" sz="4500" b="1" dirty="0" smtClean="0">
                <a:solidFill>
                  <a:srgbClr val="00B0F0"/>
                </a:solidFill>
                <a:latin typeface="Myriad Pro Bold Condensed" charset="0"/>
                <a:ea typeface="Myriad Pro Bold Condensed" charset="0"/>
                <a:cs typeface="Myriad Pro Bold Condensed" charset="0"/>
              </a:rPr>
              <a:t>Class 1</a:t>
            </a:r>
            <a:endParaRPr lang="en-US" sz="4500" b="1" dirty="0">
              <a:solidFill>
                <a:srgbClr val="00B0F0"/>
              </a:solidFill>
              <a:latin typeface="Myriad Pro Bold Condensed" charset="0"/>
              <a:ea typeface="Myriad Pro Bold Condensed" charset="0"/>
              <a:cs typeface="Myriad Pro Bold Condensed"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66561" name="Group 2"/>
          <p:cNvGrpSpPr>
            <a:grpSpLocks/>
          </p:cNvGrpSpPr>
          <p:nvPr/>
        </p:nvGrpSpPr>
        <p:grpSpPr bwMode="auto">
          <a:xfrm>
            <a:off x="3937000" y="2196430"/>
            <a:ext cx="8747125" cy="4851400"/>
            <a:chOff x="2028625" y="1381225"/>
            <a:chExt cx="5848600" cy="3244350"/>
          </a:xfrm>
        </p:grpSpPr>
        <p:sp>
          <p:nvSpPr>
            <p:cNvPr id="66567" name="Shape 263"/>
            <p:cNvSpPr>
              <a:spLocks noChangeArrowheads="1"/>
            </p:cNvSpPr>
            <p:nvPr/>
          </p:nvSpPr>
          <p:spPr bwMode="auto">
            <a:xfrm>
              <a:off x="2563725" y="18039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6568" name="Shape 264"/>
            <p:cNvSpPr>
              <a:spLocks noChangeArrowheads="1"/>
            </p:cNvSpPr>
            <p:nvPr/>
          </p:nvSpPr>
          <p:spPr bwMode="auto">
            <a:xfrm>
              <a:off x="2563725" y="264962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6569" name="Shape 265"/>
            <p:cNvSpPr>
              <a:spLocks noChangeArrowheads="1"/>
            </p:cNvSpPr>
            <p:nvPr/>
          </p:nvSpPr>
          <p:spPr bwMode="auto">
            <a:xfrm>
              <a:off x="2563725" y="34952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6570" name="Shape 266"/>
            <p:cNvSpPr>
              <a:spLocks noChangeArrowheads="1"/>
            </p:cNvSpPr>
            <p:nvPr/>
          </p:nvSpPr>
          <p:spPr bwMode="auto">
            <a:xfrm>
              <a:off x="3271125" y="2226800"/>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6571" name="Shape 267"/>
            <p:cNvSpPr>
              <a:spLocks noChangeArrowheads="1"/>
            </p:cNvSpPr>
            <p:nvPr/>
          </p:nvSpPr>
          <p:spPr bwMode="auto">
            <a:xfrm>
              <a:off x="3271125" y="3072450"/>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6572" name="Shape 268"/>
            <p:cNvCxnSpPr>
              <a:cxnSpLocks noChangeShapeType="1"/>
            </p:cNvCxnSpPr>
            <p:nvPr/>
          </p:nvCxnSpPr>
          <p:spPr bwMode="auto">
            <a:xfrm>
              <a:off x="3271125" y="21576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73" name="Shape 269"/>
            <p:cNvCxnSpPr>
              <a:cxnSpLocks noChangeShapeType="1"/>
            </p:cNvCxnSpPr>
            <p:nvPr/>
          </p:nvCxnSpPr>
          <p:spPr bwMode="auto">
            <a:xfrm rot="10800000" flipH="1">
              <a:off x="3271125" y="28305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74" name="Shape 270"/>
            <p:cNvCxnSpPr>
              <a:cxnSpLocks noChangeShapeType="1"/>
            </p:cNvCxnSpPr>
            <p:nvPr/>
          </p:nvCxnSpPr>
          <p:spPr bwMode="auto">
            <a:xfrm>
              <a:off x="3271125" y="30033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75" name="Shape 271"/>
            <p:cNvCxnSpPr>
              <a:cxnSpLocks noChangeShapeType="1"/>
            </p:cNvCxnSpPr>
            <p:nvPr/>
          </p:nvCxnSpPr>
          <p:spPr bwMode="auto">
            <a:xfrm rot="10800000" flipH="1">
              <a:off x="3271125" y="36761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66576" name="Shape 272"/>
            <p:cNvSpPr>
              <a:spLocks noChangeArrowheads="1"/>
            </p:cNvSpPr>
            <p:nvPr/>
          </p:nvSpPr>
          <p:spPr bwMode="auto">
            <a:xfrm>
              <a:off x="4013125" y="18039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6577" name="Shape 273"/>
            <p:cNvSpPr>
              <a:spLocks noChangeArrowheads="1"/>
            </p:cNvSpPr>
            <p:nvPr/>
          </p:nvSpPr>
          <p:spPr bwMode="auto">
            <a:xfrm>
              <a:off x="4013125" y="264962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6578" name="Shape 274"/>
            <p:cNvSpPr>
              <a:spLocks noChangeArrowheads="1"/>
            </p:cNvSpPr>
            <p:nvPr/>
          </p:nvSpPr>
          <p:spPr bwMode="auto">
            <a:xfrm>
              <a:off x="4013125" y="34952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6579" name="Shape 275"/>
            <p:cNvSpPr>
              <a:spLocks noChangeArrowheads="1"/>
            </p:cNvSpPr>
            <p:nvPr/>
          </p:nvSpPr>
          <p:spPr bwMode="auto">
            <a:xfrm>
              <a:off x="4720525" y="2226800"/>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6580" name="Shape 276"/>
            <p:cNvSpPr>
              <a:spLocks noChangeArrowheads="1"/>
            </p:cNvSpPr>
            <p:nvPr/>
          </p:nvSpPr>
          <p:spPr bwMode="auto">
            <a:xfrm>
              <a:off x="4720525" y="3072450"/>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6581" name="Shape 277"/>
            <p:cNvCxnSpPr>
              <a:cxnSpLocks noChangeShapeType="1"/>
            </p:cNvCxnSpPr>
            <p:nvPr/>
          </p:nvCxnSpPr>
          <p:spPr bwMode="auto">
            <a:xfrm>
              <a:off x="4720525" y="21576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82" name="Shape 278"/>
            <p:cNvCxnSpPr>
              <a:cxnSpLocks noChangeShapeType="1"/>
            </p:cNvCxnSpPr>
            <p:nvPr/>
          </p:nvCxnSpPr>
          <p:spPr bwMode="auto">
            <a:xfrm rot="10800000" flipH="1">
              <a:off x="4720525" y="28305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83" name="Shape 279"/>
            <p:cNvCxnSpPr>
              <a:cxnSpLocks noChangeShapeType="1"/>
            </p:cNvCxnSpPr>
            <p:nvPr/>
          </p:nvCxnSpPr>
          <p:spPr bwMode="auto">
            <a:xfrm>
              <a:off x="4720525" y="30033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84" name="Shape 280"/>
            <p:cNvCxnSpPr>
              <a:cxnSpLocks noChangeShapeType="1"/>
            </p:cNvCxnSpPr>
            <p:nvPr/>
          </p:nvCxnSpPr>
          <p:spPr bwMode="auto">
            <a:xfrm rot="10800000" flipH="1">
              <a:off x="4720525" y="36761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85" name="Shape 281"/>
            <p:cNvCxnSpPr>
              <a:cxnSpLocks noChangeShapeType="1"/>
            </p:cNvCxnSpPr>
            <p:nvPr/>
          </p:nvCxnSpPr>
          <p:spPr bwMode="auto">
            <a:xfrm rot="10800000" flipH="1">
              <a:off x="3978525" y="2407700"/>
              <a:ext cx="1383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86" name="Shape 282"/>
            <p:cNvCxnSpPr>
              <a:cxnSpLocks noChangeShapeType="1"/>
            </p:cNvCxnSpPr>
            <p:nvPr/>
          </p:nvCxnSpPr>
          <p:spPr bwMode="auto">
            <a:xfrm rot="10800000">
              <a:off x="3978525" y="2580500"/>
              <a:ext cx="152400" cy="1524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87" name="Shape 283"/>
            <p:cNvCxnSpPr>
              <a:cxnSpLocks noChangeShapeType="1"/>
            </p:cNvCxnSpPr>
            <p:nvPr/>
          </p:nvCxnSpPr>
          <p:spPr bwMode="auto">
            <a:xfrm rot="10800000" flipH="1">
              <a:off x="3978525" y="3263550"/>
              <a:ext cx="1383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88" name="Shape 284"/>
            <p:cNvCxnSpPr>
              <a:cxnSpLocks noChangeShapeType="1"/>
            </p:cNvCxnSpPr>
            <p:nvPr/>
          </p:nvCxnSpPr>
          <p:spPr bwMode="auto">
            <a:xfrm rot="10800000">
              <a:off x="3978525" y="3436350"/>
              <a:ext cx="152400" cy="1524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66589" name="Shape 285"/>
            <p:cNvSpPr>
              <a:spLocks noChangeArrowheads="1"/>
            </p:cNvSpPr>
            <p:nvPr/>
          </p:nvSpPr>
          <p:spPr bwMode="auto">
            <a:xfrm>
              <a:off x="5773125" y="22268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6590" name="Shape 286"/>
            <p:cNvSpPr>
              <a:spLocks noChangeArrowheads="1"/>
            </p:cNvSpPr>
            <p:nvPr/>
          </p:nvSpPr>
          <p:spPr bwMode="auto">
            <a:xfrm>
              <a:off x="5773125" y="307252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6591" name="Shape 287"/>
            <p:cNvSpPr>
              <a:spLocks noChangeArrowheads="1"/>
            </p:cNvSpPr>
            <p:nvPr/>
          </p:nvSpPr>
          <p:spPr bwMode="auto">
            <a:xfrm>
              <a:off x="5773125" y="39181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6592" name="Shape 288"/>
            <p:cNvSpPr>
              <a:spLocks noChangeArrowheads="1"/>
            </p:cNvSpPr>
            <p:nvPr/>
          </p:nvSpPr>
          <p:spPr bwMode="auto">
            <a:xfrm>
              <a:off x="5773125" y="138122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6593" name="Shape 289"/>
            <p:cNvCxnSpPr>
              <a:cxnSpLocks noChangeShapeType="1"/>
            </p:cNvCxnSpPr>
            <p:nvPr/>
          </p:nvCxnSpPr>
          <p:spPr bwMode="auto">
            <a:xfrm>
              <a:off x="5427925" y="2580500"/>
              <a:ext cx="345300"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94" name="Shape 290"/>
            <p:cNvCxnSpPr>
              <a:cxnSpLocks noChangeShapeType="1"/>
            </p:cNvCxnSpPr>
            <p:nvPr/>
          </p:nvCxnSpPr>
          <p:spPr bwMode="auto">
            <a:xfrm>
              <a:off x="5427925" y="258050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95" name="Shape 291"/>
            <p:cNvCxnSpPr>
              <a:cxnSpLocks noChangeShapeType="1"/>
            </p:cNvCxnSpPr>
            <p:nvPr/>
          </p:nvCxnSpPr>
          <p:spPr bwMode="auto">
            <a:xfrm rot="10800000" flipH="1">
              <a:off x="5427925" y="198500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96" name="Shape 292"/>
            <p:cNvCxnSpPr>
              <a:cxnSpLocks noChangeShapeType="1"/>
            </p:cNvCxnSpPr>
            <p:nvPr/>
          </p:nvCxnSpPr>
          <p:spPr bwMode="auto">
            <a:xfrm>
              <a:off x="5427925" y="2580500"/>
              <a:ext cx="448800" cy="14412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97" name="Shape 293"/>
            <p:cNvCxnSpPr>
              <a:cxnSpLocks noChangeShapeType="1"/>
            </p:cNvCxnSpPr>
            <p:nvPr/>
          </p:nvCxnSpPr>
          <p:spPr bwMode="auto">
            <a:xfrm>
              <a:off x="5427925" y="3426150"/>
              <a:ext cx="345300"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98" name="Shape 294"/>
            <p:cNvCxnSpPr>
              <a:cxnSpLocks noChangeShapeType="1"/>
            </p:cNvCxnSpPr>
            <p:nvPr/>
          </p:nvCxnSpPr>
          <p:spPr bwMode="auto">
            <a:xfrm rot="10800000" flipH="1">
              <a:off x="5427925" y="283065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599" name="Shape 295"/>
            <p:cNvCxnSpPr>
              <a:cxnSpLocks noChangeShapeType="1"/>
            </p:cNvCxnSpPr>
            <p:nvPr/>
          </p:nvCxnSpPr>
          <p:spPr bwMode="auto">
            <a:xfrm rot="10800000" flipH="1">
              <a:off x="5427925" y="1984950"/>
              <a:ext cx="448800" cy="14412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600" name="Shape 296"/>
            <p:cNvCxnSpPr>
              <a:cxnSpLocks noChangeShapeType="1"/>
            </p:cNvCxnSpPr>
            <p:nvPr/>
          </p:nvCxnSpPr>
          <p:spPr bwMode="auto">
            <a:xfrm>
              <a:off x="5427925" y="342615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6601" name="Shape 297"/>
            <p:cNvCxnSpPr>
              <a:cxnSpLocks noChangeShapeType="1"/>
            </p:cNvCxnSpPr>
            <p:nvPr/>
          </p:nvCxnSpPr>
          <p:spPr bwMode="auto">
            <a:xfrm>
              <a:off x="6480525" y="173687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6602" name="Shape 298"/>
            <p:cNvCxnSpPr>
              <a:cxnSpLocks noChangeShapeType="1"/>
            </p:cNvCxnSpPr>
            <p:nvPr/>
          </p:nvCxnSpPr>
          <p:spPr bwMode="auto">
            <a:xfrm>
              <a:off x="6480525" y="258692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6603" name="Shape 299"/>
            <p:cNvCxnSpPr>
              <a:cxnSpLocks noChangeShapeType="1"/>
            </p:cNvCxnSpPr>
            <p:nvPr/>
          </p:nvCxnSpPr>
          <p:spPr bwMode="auto">
            <a:xfrm>
              <a:off x="6480525" y="343697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6604" name="Shape 300"/>
            <p:cNvCxnSpPr>
              <a:cxnSpLocks noChangeShapeType="1"/>
            </p:cNvCxnSpPr>
            <p:nvPr/>
          </p:nvCxnSpPr>
          <p:spPr bwMode="auto">
            <a:xfrm>
              <a:off x="6480525" y="428702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sp>
          <p:nvSpPr>
            <p:cNvPr id="66605" name="Shape 301"/>
            <p:cNvSpPr>
              <a:spLocks noChangeArrowheads="1"/>
            </p:cNvSpPr>
            <p:nvPr/>
          </p:nvSpPr>
          <p:spPr bwMode="auto">
            <a:xfrm>
              <a:off x="6760425" y="1427875"/>
              <a:ext cx="1103400" cy="620100"/>
            </a:xfrm>
            <a:prstGeom prst="roundRect">
              <a:avLst>
                <a:gd name="adj" fmla="val 8412"/>
              </a:avLst>
            </a:prstGeom>
            <a:solidFill>
              <a:srgbClr val="F4CCCC"/>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66606" name="Shape 302"/>
            <p:cNvSpPr>
              <a:spLocks noChangeArrowheads="1"/>
            </p:cNvSpPr>
            <p:nvPr/>
          </p:nvSpPr>
          <p:spPr bwMode="auto">
            <a:xfrm>
              <a:off x="6773825" y="2270525"/>
              <a:ext cx="1103400" cy="620100"/>
            </a:xfrm>
            <a:prstGeom prst="roundRect">
              <a:avLst>
                <a:gd name="adj" fmla="val 8412"/>
              </a:avLst>
            </a:prstGeom>
            <a:solidFill>
              <a:srgbClr val="F4CCCC"/>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66607" name="Shape 303"/>
            <p:cNvSpPr>
              <a:spLocks noChangeArrowheads="1"/>
            </p:cNvSpPr>
            <p:nvPr/>
          </p:nvSpPr>
          <p:spPr bwMode="auto">
            <a:xfrm>
              <a:off x="6773825" y="3127975"/>
              <a:ext cx="1103400" cy="620100"/>
            </a:xfrm>
            <a:prstGeom prst="roundRect">
              <a:avLst>
                <a:gd name="adj" fmla="val 8412"/>
              </a:avLst>
            </a:prstGeom>
            <a:solidFill>
              <a:srgbClr val="F4CCCC"/>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66608" name="Shape 304"/>
            <p:cNvSpPr>
              <a:spLocks noChangeArrowheads="1"/>
            </p:cNvSpPr>
            <p:nvPr/>
          </p:nvSpPr>
          <p:spPr bwMode="auto">
            <a:xfrm>
              <a:off x="6773825" y="3961825"/>
              <a:ext cx="1103400" cy="620100"/>
            </a:xfrm>
            <a:prstGeom prst="roundRect">
              <a:avLst>
                <a:gd name="adj" fmla="val 8412"/>
              </a:avLst>
            </a:prstGeom>
            <a:solidFill>
              <a:srgbClr val="F4CCCC"/>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cxnSp>
          <p:nvCxnSpPr>
            <p:cNvPr id="66609" name="Shape 208"/>
            <p:cNvCxnSpPr>
              <a:cxnSpLocks noChangeShapeType="1"/>
            </p:cNvCxnSpPr>
            <p:nvPr/>
          </p:nvCxnSpPr>
          <p:spPr bwMode="auto">
            <a:xfrm>
              <a:off x="2028625" y="3003324"/>
              <a:ext cx="431700" cy="300"/>
            </a:xfrm>
            <a:prstGeom prst="straightConnector1">
              <a:avLst/>
            </a:prstGeom>
            <a:noFill/>
            <a:ln w="28575">
              <a:solidFill>
                <a:srgbClr val="000000"/>
              </a:solidFill>
              <a:round/>
              <a:headEnd type="none" w="lg" len="lg"/>
              <a:tailEnd type="triangle" w="lg" len="lg"/>
            </a:ln>
            <a:extLst>
              <a:ext uri="{909E8E84-426E-40DD-AFC4-6F175D3DCCD1}">
                <a14:hiddenFill xmlns:a14="http://schemas.microsoft.com/office/drawing/2010/main">
                  <a:noFill/>
                </a14:hiddenFill>
              </a:ext>
            </a:extLst>
          </p:spPr>
        </p:cxnSp>
      </p:grpSp>
      <p:sp>
        <p:nvSpPr>
          <p:cNvPr id="2" name="Title 1"/>
          <p:cNvSpPr>
            <a:spLocks noGrp="1"/>
          </p:cNvSpPr>
          <p:nvPr>
            <p:ph type="title"/>
          </p:nvPr>
        </p:nvSpPr>
        <p:spPr/>
        <p:txBody>
          <a:bodyPr/>
          <a:lstStyle/>
          <a:p>
            <a:pPr>
              <a:defRPr/>
            </a:pPr>
            <a:r>
              <a:rPr lang="en-US" dirty="0"/>
              <a:t>Deep neural network (DNN) Training</a:t>
            </a:r>
          </a:p>
        </p:txBody>
      </p:sp>
      <p:pic>
        <p:nvPicPr>
          <p:cNvPr id="52"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0141" y="3315610"/>
            <a:ext cx="2082800" cy="1671637"/>
          </a:xfrm>
          <a:prstGeom prst="rect">
            <a:avLst/>
          </a:prstGeom>
          <a:solidFill>
            <a:schemeClr val="bg2"/>
          </a:solidFill>
          <a:ln>
            <a:noFill/>
          </a:ln>
        </p:spPr>
      </p:pic>
      <p:pic>
        <p:nvPicPr>
          <p:cNvPr id="53"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2696" y="3652504"/>
            <a:ext cx="2082800" cy="1671637"/>
          </a:xfrm>
          <a:prstGeom prst="rect">
            <a:avLst/>
          </a:prstGeom>
          <a:solidFill>
            <a:schemeClr val="bg2"/>
          </a:solidFill>
          <a:ln>
            <a:noFill/>
          </a:ln>
        </p:spPr>
      </p:pic>
      <p:pic>
        <p:nvPicPr>
          <p:cNvPr id="54"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63871" y="4000978"/>
            <a:ext cx="2082800" cy="1671637"/>
          </a:xfrm>
          <a:prstGeom prst="rect">
            <a:avLst/>
          </a:prstGeom>
          <a:solidFill>
            <a:schemeClr val="bg2"/>
          </a:solidFill>
          <a:ln>
            <a:noFill/>
          </a:ln>
        </p:spPr>
      </p:pic>
      <p:sp>
        <p:nvSpPr>
          <p:cNvPr id="56" name="Content Placeholder 2"/>
          <p:cNvSpPr>
            <a:spLocks noGrp="1"/>
          </p:cNvSpPr>
          <p:nvPr>
            <p:ph idx="1"/>
          </p:nvPr>
        </p:nvSpPr>
        <p:spPr>
          <a:xfrm>
            <a:off x="1716644" y="5699521"/>
            <a:ext cx="1577253" cy="960437"/>
          </a:xfrm>
        </p:spPr>
        <p:txBody>
          <a:bodyPr>
            <a:noAutofit/>
          </a:bodyPr>
          <a:lstStyle/>
          <a:p>
            <a:pPr marL="0" indent="0">
              <a:buFontTx/>
              <a:buNone/>
              <a:defRPr/>
            </a:pPr>
            <a:r>
              <a:rPr lang="en-US" sz="4500" b="1" dirty="0" smtClean="0">
                <a:solidFill>
                  <a:srgbClr val="00B0F0"/>
                </a:solidFill>
                <a:latin typeface="Myriad Pro Bold Condensed" charset="0"/>
                <a:ea typeface="Myriad Pro Bold Condensed" charset="0"/>
                <a:cs typeface="Myriad Pro Bold Condensed" charset="0"/>
              </a:rPr>
              <a:t>Class 3</a:t>
            </a:r>
            <a:endParaRPr lang="en-US" sz="4500" b="1" dirty="0">
              <a:solidFill>
                <a:srgbClr val="00B0F0"/>
              </a:solidFill>
              <a:latin typeface="Myriad Pro Bold Condensed" charset="0"/>
              <a:ea typeface="Myriad Pro Bold Condensed" charset="0"/>
              <a:cs typeface="Myriad Pro Bold Condensed"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67585" name="Group 2"/>
          <p:cNvGrpSpPr>
            <a:grpSpLocks/>
          </p:cNvGrpSpPr>
          <p:nvPr/>
        </p:nvGrpSpPr>
        <p:grpSpPr bwMode="auto">
          <a:xfrm>
            <a:off x="3937000" y="2201193"/>
            <a:ext cx="8739188" cy="4848225"/>
            <a:chOff x="2028625" y="1381225"/>
            <a:chExt cx="5848600" cy="3244350"/>
          </a:xfrm>
        </p:grpSpPr>
        <p:sp>
          <p:nvSpPr>
            <p:cNvPr id="67591" name="Shape 312"/>
            <p:cNvSpPr>
              <a:spLocks noChangeArrowheads="1"/>
            </p:cNvSpPr>
            <p:nvPr/>
          </p:nvSpPr>
          <p:spPr bwMode="auto">
            <a:xfrm>
              <a:off x="2563725" y="18039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7592" name="Shape 313"/>
            <p:cNvSpPr>
              <a:spLocks noChangeArrowheads="1"/>
            </p:cNvSpPr>
            <p:nvPr/>
          </p:nvSpPr>
          <p:spPr bwMode="auto">
            <a:xfrm>
              <a:off x="2563725" y="264962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7593" name="Shape 314"/>
            <p:cNvSpPr>
              <a:spLocks noChangeArrowheads="1"/>
            </p:cNvSpPr>
            <p:nvPr/>
          </p:nvSpPr>
          <p:spPr bwMode="auto">
            <a:xfrm>
              <a:off x="2563725" y="34952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7594" name="Shape 315"/>
            <p:cNvSpPr>
              <a:spLocks noChangeArrowheads="1"/>
            </p:cNvSpPr>
            <p:nvPr/>
          </p:nvSpPr>
          <p:spPr bwMode="auto">
            <a:xfrm>
              <a:off x="3271125" y="2226800"/>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7595" name="Shape 316"/>
            <p:cNvSpPr>
              <a:spLocks noChangeArrowheads="1"/>
            </p:cNvSpPr>
            <p:nvPr/>
          </p:nvSpPr>
          <p:spPr bwMode="auto">
            <a:xfrm>
              <a:off x="3271125" y="3072450"/>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7596" name="Shape 317"/>
            <p:cNvCxnSpPr>
              <a:cxnSpLocks noChangeShapeType="1"/>
            </p:cNvCxnSpPr>
            <p:nvPr/>
          </p:nvCxnSpPr>
          <p:spPr bwMode="auto">
            <a:xfrm>
              <a:off x="3271125" y="21576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597" name="Shape 318"/>
            <p:cNvCxnSpPr>
              <a:cxnSpLocks noChangeShapeType="1"/>
            </p:cNvCxnSpPr>
            <p:nvPr/>
          </p:nvCxnSpPr>
          <p:spPr bwMode="auto">
            <a:xfrm rot="10800000" flipH="1">
              <a:off x="3271125" y="28305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598" name="Shape 319"/>
            <p:cNvCxnSpPr>
              <a:cxnSpLocks noChangeShapeType="1"/>
            </p:cNvCxnSpPr>
            <p:nvPr/>
          </p:nvCxnSpPr>
          <p:spPr bwMode="auto">
            <a:xfrm>
              <a:off x="3271125" y="30033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599" name="Shape 320"/>
            <p:cNvCxnSpPr>
              <a:cxnSpLocks noChangeShapeType="1"/>
            </p:cNvCxnSpPr>
            <p:nvPr/>
          </p:nvCxnSpPr>
          <p:spPr bwMode="auto">
            <a:xfrm rot="10800000" flipH="1">
              <a:off x="3271125" y="36761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67600" name="Shape 321"/>
            <p:cNvSpPr>
              <a:spLocks noChangeArrowheads="1"/>
            </p:cNvSpPr>
            <p:nvPr/>
          </p:nvSpPr>
          <p:spPr bwMode="auto">
            <a:xfrm>
              <a:off x="4013125" y="18039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7601" name="Shape 322"/>
            <p:cNvSpPr>
              <a:spLocks noChangeArrowheads="1"/>
            </p:cNvSpPr>
            <p:nvPr/>
          </p:nvSpPr>
          <p:spPr bwMode="auto">
            <a:xfrm>
              <a:off x="4013125" y="264962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7602" name="Shape 323"/>
            <p:cNvSpPr>
              <a:spLocks noChangeArrowheads="1"/>
            </p:cNvSpPr>
            <p:nvPr/>
          </p:nvSpPr>
          <p:spPr bwMode="auto">
            <a:xfrm>
              <a:off x="4013125" y="34952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7603" name="Shape 324"/>
            <p:cNvSpPr>
              <a:spLocks noChangeArrowheads="1"/>
            </p:cNvSpPr>
            <p:nvPr/>
          </p:nvSpPr>
          <p:spPr bwMode="auto">
            <a:xfrm>
              <a:off x="4720525" y="2226800"/>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7604" name="Shape 325"/>
            <p:cNvSpPr>
              <a:spLocks noChangeArrowheads="1"/>
            </p:cNvSpPr>
            <p:nvPr/>
          </p:nvSpPr>
          <p:spPr bwMode="auto">
            <a:xfrm>
              <a:off x="4720525" y="3072450"/>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7605" name="Shape 326"/>
            <p:cNvCxnSpPr>
              <a:cxnSpLocks noChangeShapeType="1"/>
            </p:cNvCxnSpPr>
            <p:nvPr/>
          </p:nvCxnSpPr>
          <p:spPr bwMode="auto">
            <a:xfrm>
              <a:off x="4720525" y="21576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06" name="Shape 327"/>
            <p:cNvCxnSpPr>
              <a:cxnSpLocks noChangeShapeType="1"/>
            </p:cNvCxnSpPr>
            <p:nvPr/>
          </p:nvCxnSpPr>
          <p:spPr bwMode="auto">
            <a:xfrm rot="10800000" flipH="1">
              <a:off x="4720525" y="28305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07" name="Shape 328"/>
            <p:cNvCxnSpPr>
              <a:cxnSpLocks noChangeShapeType="1"/>
            </p:cNvCxnSpPr>
            <p:nvPr/>
          </p:nvCxnSpPr>
          <p:spPr bwMode="auto">
            <a:xfrm>
              <a:off x="4720525" y="30033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08" name="Shape 329"/>
            <p:cNvCxnSpPr>
              <a:cxnSpLocks noChangeShapeType="1"/>
            </p:cNvCxnSpPr>
            <p:nvPr/>
          </p:nvCxnSpPr>
          <p:spPr bwMode="auto">
            <a:xfrm rot="10800000" flipH="1">
              <a:off x="4720525" y="36761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09" name="Shape 330"/>
            <p:cNvCxnSpPr>
              <a:cxnSpLocks noChangeShapeType="1"/>
            </p:cNvCxnSpPr>
            <p:nvPr/>
          </p:nvCxnSpPr>
          <p:spPr bwMode="auto">
            <a:xfrm rot="10800000" flipH="1">
              <a:off x="3978525" y="2407700"/>
              <a:ext cx="1383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10" name="Shape 331"/>
            <p:cNvCxnSpPr>
              <a:cxnSpLocks noChangeShapeType="1"/>
            </p:cNvCxnSpPr>
            <p:nvPr/>
          </p:nvCxnSpPr>
          <p:spPr bwMode="auto">
            <a:xfrm rot="10800000">
              <a:off x="3978525" y="2580500"/>
              <a:ext cx="152400" cy="1524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11" name="Shape 332"/>
            <p:cNvCxnSpPr>
              <a:cxnSpLocks noChangeShapeType="1"/>
            </p:cNvCxnSpPr>
            <p:nvPr/>
          </p:nvCxnSpPr>
          <p:spPr bwMode="auto">
            <a:xfrm rot="10800000" flipH="1">
              <a:off x="3978525" y="3263550"/>
              <a:ext cx="1383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12" name="Shape 333"/>
            <p:cNvCxnSpPr>
              <a:cxnSpLocks noChangeShapeType="1"/>
            </p:cNvCxnSpPr>
            <p:nvPr/>
          </p:nvCxnSpPr>
          <p:spPr bwMode="auto">
            <a:xfrm rot="10800000">
              <a:off x="3978525" y="3436350"/>
              <a:ext cx="152400" cy="1524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67613" name="Shape 334"/>
            <p:cNvSpPr>
              <a:spLocks noChangeArrowheads="1"/>
            </p:cNvSpPr>
            <p:nvPr/>
          </p:nvSpPr>
          <p:spPr bwMode="auto">
            <a:xfrm>
              <a:off x="5773125" y="22268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7614" name="Shape 335"/>
            <p:cNvSpPr>
              <a:spLocks noChangeArrowheads="1"/>
            </p:cNvSpPr>
            <p:nvPr/>
          </p:nvSpPr>
          <p:spPr bwMode="auto">
            <a:xfrm>
              <a:off x="5773125" y="307252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7615" name="Shape 336"/>
            <p:cNvSpPr>
              <a:spLocks noChangeArrowheads="1"/>
            </p:cNvSpPr>
            <p:nvPr/>
          </p:nvSpPr>
          <p:spPr bwMode="auto">
            <a:xfrm>
              <a:off x="5773125" y="39181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7616" name="Shape 337"/>
            <p:cNvSpPr>
              <a:spLocks noChangeArrowheads="1"/>
            </p:cNvSpPr>
            <p:nvPr/>
          </p:nvSpPr>
          <p:spPr bwMode="auto">
            <a:xfrm>
              <a:off x="5773125" y="138122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7617" name="Shape 338"/>
            <p:cNvCxnSpPr>
              <a:cxnSpLocks noChangeShapeType="1"/>
            </p:cNvCxnSpPr>
            <p:nvPr/>
          </p:nvCxnSpPr>
          <p:spPr bwMode="auto">
            <a:xfrm>
              <a:off x="5427925" y="2580500"/>
              <a:ext cx="345300"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18" name="Shape 339"/>
            <p:cNvCxnSpPr>
              <a:cxnSpLocks noChangeShapeType="1"/>
            </p:cNvCxnSpPr>
            <p:nvPr/>
          </p:nvCxnSpPr>
          <p:spPr bwMode="auto">
            <a:xfrm>
              <a:off x="5427925" y="258050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19" name="Shape 340"/>
            <p:cNvCxnSpPr>
              <a:cxnSpLocks noChangeShapeType="1"/>
            </p:cNvCxnSpPr>
            <p:nvPr/>
          </p:nvCxnSpPr>
          <p:spPr bwMode="auto">
            <a:xfrm rot="10800000" flipH="1">
              <a:off x="5427925" y="198500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20" name="Shape 341"/>
            <p:cNvCxnSpPr>
              <a:cxnSpLocks noChangeShapeType="1"/>
            </p:cNvCxnSpPr>
            <p:nvPr/>
          </p:nvCxnSpPr>
          <p:spPr bwMode="auto">
            <a:xfrm>
              <a:off x="5427925" y="2580500"/>
              <a:ext cx="448800" cy="14412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21" name="Shape 342"/>
            <p:cNvCxnSpPr>
              <a:cxnSpLocks noChangeShapeType="1"/>
            </p:cNvCxnSpPr>
            <p:nvPr/>
          </p:nvCxnSpPr>
          <p:spPr bwMode="auto">
            <a:xfrm>
              <a:off x="5427925" y="3426150"/>
              <a:ext cx="345300"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22" name="Shape 343"/>
            <p:cNvCxnSpPr>
              <a:cxnSpLocks noChangeShapeType="1"/>
            </p:cNvCxnSpPr>
            <p:nvPr/>
          </p:nvCxnSpPr>
          <p:spPr bwMode="auto">
            <a:xfrm rot="10800000" flipH="1">
              <a:off x="5427925" y="283065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23" name="Shape 344"/>
            <p:cNvCxnSpPr>
              <a:cxnSpLocks noChangeShapeType="1"/>
            </p:cNvCxnSpPr>
            <p:nvPr/>
          </p:nvCxnSpPr>
          <p:spPr bwMode="auto">
            <a:xfrm rot="10800000" flipH="1">
              <a:off x="5427925" y="1984950"/>
              <a:ext cx="448800" cy="14412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24" name="Shape 345"/>
            <p:cNvCxnSpPr>
              <a:cxnSpLocks noChangeShapeType="1"/>
            </p:cNvCxnSpPr>
            <p:nvPr/>
          </p:nvCxnSpPr>
          <p:spPr bwMode="auto">
            <a:xfrm>
              <a:off x="5427925" y="342615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7625" name="Shape 346"/>
            <p:cNvCxnSpPr>
              <a:cxnSpLocks noChangeShapeType="1"/>
            </p:cNvCxnSpPr>
            <p:nvPr/>
          </p:nvCxnSpPr>
          <p:spPr bwMode="auto">
            <a:xfrm>
              <a:off x="6480525" y="173687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7626" name="Shape 347"/>
            <p:cNvCxnSpPr>
              <a:cxnSpLocks noChangeShapeType="1"/>
            </p:cNvCxnSpPr>
            <p:nvPr/>
          </p:nvCxnSpPr>
          <p:spPr bwMode="auto">
            <a:xfrm>
              <a:off x="6480525" y="258692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7627" name="Shape 348"/>
            <p:cNvCxnSpPr>
              <a:cxnSpLocks noChangeShapeType="1"/>
            </p:cNvCxnSpPr>
            <p:nvPr/>
          </p:nvCxnSpPr>
          <p:spPr bwMode="auto">
            <a:xfrm>
              <a:off x="6480525" y="343697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7628" name="Shape 349"/>
            <p:cNvCxnSpPr>
              <a:cxnSpLocks noChangeShapeType="1"/>
            </p:cNvCxnSpPr>
            <p:nvPr/>
          </p:nvCxnSpPr>
          <p:spPr bwMode="auto">
            <a:xfrm>
              <a:off x="6480525" y="428702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sp>
          <p:nvSpPr>
            <p:cNvPr id="67629" name="Shape 350"/>
            <p:cNvSpPr>
              <a:spLocks noChangeArrowheads="1"/>
            </p:cNvSpPr>
            <p:nvPr/>
          </p:nvSpPr>
          <p:spPr bwMode="auto">
            <a:xfrm>
              <a:off x="6760425" y="1427875"/>
              <a:ext cx="1103400" cy="620100"/>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67630" name="Shape 351"/>
            <p:cNvSpPr>
              <a:spLocks noChangeArrowheads="1"/>
            </p:cNvSpPr>
            <p:nvPr/>
          </p:nvSpPr>
          <p:spPr bwMode="auto">
            <a:xfrm>
              <a:off x="6773825" y="2270525"/>
              <a:ext cx="1103400" cy="620100"/>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67631" name="Shape 352"/>
            <p:cNvSpPr>
              <a:spLocks noChangeArrowheads="1"/>
            </p:cNvSpPr>
            <p:nvPr/>
          </p:nvSpPr>
          <p:spPr bwMode="auto">
            <a:xfrm>
              <a:off x="6773825" y="3127975"/>
              <a:ext cx="1103400" cy="620100"/>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67632" name="Shape 353"/>
            <p:cNvSpPr>
              <a:spLocks noChangeArrowheads="1"/>
            </p:cNvSpPr>
            <p:nvPr/>
          </p:nvSpPr>
          <p:spPr bwMode="auto">
            <a:xfrm>
              <a:off x="6773825" y="3961825"/>
              <a:ext cx="1103400" cy="620100"/>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cxnSp>
          <p:nvCxnSpPr>
            <p:cNvPr id="67633" name="Shape 208"/>
            <p:cNvCxnSpPr>
              <a:cxnSpLocks noChangeShapeType="1"/>
            </p:cNvCxnSpPr>
            <p:nvPr/>
          </p:nvCxnSpPr>
          <p:spPr bwMode="auto">
            <a:xfrm>
              <a:off x="2028625" y="3003324"/>
              <a:ext cx="431700" cy="300"/>
            </a:xfrm>
            <a:prstGeom prst="straightConnector1">
              <a:avLst/>
            </a:prstGeom>
            <a:noFill/>
            <a:ln w="28575">
              <a:solidFill>
                <a:srgbClr val="000000"/>
              </a:solidFill>
              <a:round/>
              <a:headEnd type="none" w="lg" len="lg"/>
              <a:tailEnd type="triangle" w="lg" len="lg"/>
            </a:ln>
            <a:extLst>
              <a:ext uri="{909E8E84-426E-40DD-AFC4-6F175D3DCCD1}">
                <a14:hiddenFill xmlns:a14="http://schemas.microsoft.com/office/drawing/2010/main">
                  <a:noFill/>
                </a14:hiddenFill>
              </a:ext>
            </a:extLst>
          </p:spPr>
        </p:cxnSp>
      </p:grpSp>
      <p:sp>
        <p:nvSpPr>
          <p:cNvPr id="2" name="Title 1"/>
          <p:cNvSpPr>
            <a:spLocks noGrp="1"/>
          </p:cNvSpPr>
          <p:nvPr>
            <p:ph type="title"/>
          </p:nvPr>
        </p:nvSpPr>
        <p:spPr/>
        <p:txBody>
          <a:bodyPr/>
          <a:lstStyle/>
          <a:p>
            <a:pPr>
              <a:defRPr/>
            </a:pPr>
            <a:r>
              <a:rPr lang="en-US" dirty="0"/>
              <a:t>Deep neural network (DNN) Training</a:t>
            </a:r>
          </a:p>
        </p:txBody>
      </p:sp>
      <p:pic>
        <p:nvPicPr>
          <p:cNvPr id="52"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70141" y="3315610"/>
            <a:ext cx="2082800" cy="1671637"/>
          </a:xfrm>
          <a:prstGeom prst="rect">
            <a:avLst/>
          </a:prstGeom>
          <a:solidFill>
            <a:schemeClr val="bg2"/>
          </a:solidFill>
          <a:ln>
            <a:noFill/>
          </a:ln>
        </p:spPr>
      </p:pic>
      <p:pic>
        <p:nvPicPr>
          <p:cNvPr id="53"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2696" y="3652504"/>
            <a:ext cx="2082800" cy="1671637"/>
          </a:xfrm>
          <a:prstGeom prst="rect">
            <a:avLst/>
          </a:prstGeom>
          <a:solidFill>
            <a:schemeClr val="bg2"/>
          </a:solidFill>
          <a:ln>
            <a:noFill/>
          </a:ln>
        </p:spPr>
      </p:pic>
      <p:sp>
        <p:nvSpPr>
          <p:cNvPr id="56" name="Content Placeholder 2"/>
          <p:cNvSpPr>
            <a:spLocks noGrp="1"/>
          </p:cNvSpPr>
          <p:nvPr>
            <p:ph idx="1"/>
          </p:nvPr>
        </p:nvSpPr>
        <p:spPr>
          <a:xfrm>
            <a:off x="1270304" y="5338345"/>
            <a:ext cx="1667583" cy="960437"/>
          </a:xfrm>
        </p:spPr>
        <p:txBody>
          <a:bodyPr>
            <a:noAutofit/>
          </a:bodyPr>
          <a:lstStyle/>
          <a:p>
            <a:pPr marL="0" indent="0">
              <a:buFontTx/>
              <a:buNone/>
              <a:defRPr/>
            </a:pPr>
            <a:r>
              <a:rPr lang="en-US" sz="4500" b="1" dirty="0" smtClean="0">
                <a:solidFill>
                  <a:srgbClr val="00B0F0"/>
                </a:solidFill>
                <a:latin typeface="Myriad Pro Bold Condensed" charset="0"/>
                <a:ea typeface="Myriad Pro Bold Condensed" charset="0"/>
                <a:cs typeface="Myriad Pro Bold Condensed" charset="0"/>
              </a:rPr>
              <a:t>Class 2</a:t>
            </a:r>
            <a:endParaRPr lang="en-US" sz="4500" b="1" dirty="0">
              <a:solidFill>
                <a:srgbClr val="00B0F0"/>
              </a:solidFill>
              <a:latin typeface="Myriad Pro Bold Condensed" charset="0"/>
              <a:ea typeface="Myriad Pro Bold Condensed" charset="0"/>
              <a:cs typeface="Myriad Pro Bold Condensed"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18147" y="5498181"/>
            <a:ext cx="13093116" cy="1371600"/>
          </a:xfrm>
        </p:spPr>
        <p:txBody>
          <a:bodyPr>
            <a:noAutofit/>
          </a:bodyPr>
          <a:lstStyle/>
          <a:p>
            <a:pPr algn="l">
              <a:defRPr/>
            </a:pPr>
            <a:r>
              <a:rPr lang="en-US" sz="7000" b="1" dirty="0" smtClean="0">
                <a:solidFill>
                  <a:schemeClr val="accent1"/>
                </a:solidFill>
                <a:latin typeface="Myriad Pro Bold Condensed" charset="0"/>
                <a:ea typeface="Myriad Pro Bold Condensed" charset="0"/>
                <a:cs typeface="Myriad Pro Bold Condensed" charset="0"/>
              </a:rPr>
              <a:t>Why is DNN training slow?</a:t>
            </a:r>
            <a:endParaRPr lang="en-US" sz="7000" b="1" dirty="0">
              <a:solidFill>
                <a:schemeClr val="accent1"/>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11733536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Training cycle is bottlenecked by backwards pass</a:t>
            </a:r>
            <a:endParaRPr lang="en-US" dirty="0"/>
          </a:p>
        </p:txBody>
      </p:sp>
      <p:pic>
        <p:nvPicPr>
          <p:cNvPr id="12293" name="Picture 8"/>
          <p:cNvPicPr>
            <a:picLocks noChangeAspect="1"/>
          </p:cNvPicPr>
          <p:nvPr/>
        </p:nvPicPr>
        <p:blipFill>
          <a:blip r:embed="rId3">
            <a:extLst>
              <a:ext uri="{28A0092B-C50C-407E-A947-70E740481C1C}">
                <a14:useLocalDpi xmlns:a14="http://schemas.microsoft.com/office/drawing/2010/main" val="0"/>
              </a:ext>
            </a:extLst>
          </a:blip>
          <a:srcRect l="21562" r="34801" b="88669"/>
          <a:stretch>
            <a:fillRect/>
          </a:stretch>
        </p:blipFill>
        <p:spPr bwMode="auto">
          <a:xfrm>
            <a:off x="2605088" y="1798133"/>
            <a:ext cx="8712200" cy="6194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4337" name="Picture 6"/>
          <p:cNvPicPr>
            <a:picLocks noChangeAspect="1"/>
          </p:cNvPicPr>
          <p:nvPr/>
        </p:nvPicPr>
        <p:blipFill>
          <a:blip r:embed="rId3">
            <a:extLst>
              <a:ext uri="{28A0092B-C50C-407E-A947-70E740481C1C}">
                <a14:useLocalDpi xmlns:a14="http://schemas.microsoft.com/office/drawing/2010/main" val="0"/>
              </a:ext>
            </a:extLst>
          </a:blip>
          <a:srcRect l="22467" t="10600" r="33534" b="77460"/>
          <a:stretch>
            <a:fillRect/>
          </a:stretch>
        </p:blipFill>
        <p:spPr bwMode="auto">
          <a:xfrm>
            <a:off x="2805113" y="1655258"/>
            <a:ext cx="8761412" cy="651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pPr>
              <a:defRPr/>
            </a:pPr>
            <a:r>
              <a:rPr lang="en-US" dirty="0" smtClean="0"/>
              <a:t>Training cycle is bottlenecked by backwards pass</a:t>
            </a:r>
            <a:endParaRPr lang="en-US" dirty="0"/>
          </a:p>
        </p:txBody>
      </p:sp>
      <p:pic>
        <p:nvPicPr>
          <p:cNvPr id="14342" name="Picture 10"/>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49350" y="389045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6385" name="Picture 42"/>
          <p:cNvPicPr>
            <a:picLocks noChangeAspect="1"/>
          </p:cNvPicPr>
          <p:nvPr/>
        </p:nvPicPr>
        <p:blipFill>
          <a:blip r:embed="rId3">
            <a:extLst>
              <a:ext uri="{28A0092B-C50C-407E-A947-70E740481C1C}">
                <a14:useLocalDpi xmlns:a14="http://schemas.microsoft.com/office/drawing/2010/main" val="0"/>
              </a:ext>
            </a:extLst>
          </a:blip>
          <a:srcRect l="21562" t="22098" r="34801" b="67183"/>
          <a:stretch>
            <a:fillRect/>
          </a:stretch>
        </p:blipFill>
        <p:spPr bwMode="auto">
          <a:xfrm>
            <a:off x="2613025" y="1897978"/>
            <a:ext cx="8712200" cy="585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pPr>
              <a:defRPr/>
            </a:pPr>
            <a:r>
              <a:rPr lang="en-US" dirty="0" smtClean="0"/>
              <a:t>Training cycle is bottlenecked by backwards pass</a:t>
            </a:r>
            <a:endParaRPr lang="en-US" dirty="0"/>
          </a:p>
        </p:txBody>
      </p:sp>
      <p:pic>
        <p:nvPicPr>
          <p:cNvPr id="16390" name="Picture 1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35063" y="3874416"/>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8433" name="Picture 44"/>
          <p:cNvPicPr>
            <a:picLocks noChangeAspect="1"/>
          </p:cNvPicPr>
          <p:nvPr/>
        </p:nvPicPr>
        <p:blipFill>
          <a:blip r:embed="rId3">
            <a:extLst>
              <a:ext uri="{28A0092B-C50C-407E-A947-70E740481C1C}">
                <a14:useLocalDpi xmlns:a14="http://schemas.microsoft.com/office/drawing/2010/main" val="0"/>
              </a:ext>
            </a:extLst>
          </a:blip>
          <a:srcRect l="21562" t="32816" r="34801" b="56204"/>
          <a:stretch>
            <a:fillRect/>
          </a:stretch>
        </p:blipFill>
        <p:spPr bwMode="auto">
          <a:xfrm>
            <a:off x="2640013" y="1839408"/>
            <a:ext cx="8712200" cy="6002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pPr>
              <a:defRPr/>
            </a:pPr>
            <a:r>
              <a:rPr lang="en-US" dirty="0" smtClean="0"/>
              <a:t>Training cycle is bottlenecked by backwards pass</a:t>
            </a:r>
            <a:endParaRPr lang="en-US" dirty="0"/>
          </a:p>
        </p:txBody>
      </p:sp>
      <p:pic>
        <p:nvPicPr>
          <p:cNvPr id="18438" name="Picture 1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49350" y="389045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439" name="Picture 2"/>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5899150" y="2907795"/>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0481" name="Picture 46"/>
          <p:cNvPicPr>
            <a:picLocks noChangeAspect="1"/>
          </p:cNvPicPr>
          <p:nvPr/>
        </p:nvPicPr>
        <p:blipFill>
          <a:blip r:embed="rId3">
            <a:extLst>
              <a:ext uri="{28A0092B-C50C-407E-A947-70E740481C1C}">
                <a14:useLocalDpi xmlns:a14="http://schemas.microsoft.com/office/drawing/2010/main" val="0"/>
              </a:ext>
            </a:extLst>
          </a:blip>
          <a:srcRect l="21562" t="43842" r="34801" b="45308"/>
          <a:stretch>
            <a:fillRect/>
          </a:stretch>
        </p:blipFill>
        <p:spPr bwMode="auto">
          <a:xfrm>
            <a:off x="2625725" y="1885445"/>
            <a:ext cx="8713788" cy="593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pPr>
              <a:defRPr/>
            </a:pPr>
            <a:r>
              <a:rPr lang="en-US" dirty="0" smtClean="0"/>
              <a:t>Training cycle is bottlenecked by backwards pass</a:t>
            </a:r>
            <a:endParaRPr lang="en-US" dirty="0"/>
          </a:p>
        </p:txBody>
      </p:sp>
      <p:pic>
        <p:nvPicPr>
          <p:cNvPr id="20486" name="Picture 1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49350" y="389045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7"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5888038" y="2898270"/>
            <a:ext cx="4552950"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8"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7370763" y="4300033"/>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2529" name="Picture 47"/>
          <p:cNvPicPr>
            <a:picLocks noChangeAspect="1"/>
          </p:cNvPicPr>
          <p:nvPr/>
        </p:nvPicPr>
        <p:blipFill>
          <a:blip r:embed="rId3">
            <a:extLst>
              <a:ext uri="{28A0092B-C50C-407E-A947-70E740481C1C}">
                <a14:useLocalDpi xmlns:a14="http://schemas.microsoft.com/office/drawing/2010/main" val="0"/>
              </a:ext>
            </a:extLst>
          </a:blip>
          <a:srcRect l="21562" t="65495" r="34801" b="23393"/>
          <a:stretch>
            <a:fillRect/>
          </a:stretch>
        </p:blipFill>
        <p:spPr bwMode="auto">
          <a:xfrm>
            <a:off x="2640013" y="1685420"/>
            <a:ext cx="8712200" cy="607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pPr>
              <a:defRPr/>
            </a:pPr>
            <a:r>
              <a:rPr lang="en-US" dirty="0" smtClean="0"/>
              <a:t>Training cycle is bottlenecked by backwards pass</a:t>
            </a:r>
            <a:endParaRPr lang="en-US" dirty="0"/>
          </a:p>
        </p:txBody>
      </p:sp>
      <p:pic>
        <p:nvPicPr>
          <p:cNvPr id="22534" name="Picture 1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49350" y="389045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5"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5899150" y="2898270"/>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6"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7370763" y="4300033"/>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0408" y="6160928"/>
            <a:ext cx="3673342" cy="2068672"/>
          </a:xfrm>
          <a:prstGeom prst="rect">
            <a:avLst/>
          </a:prstGeom>
        </p:spPr>
      </p:pic>
      <p:sp>
        <p:nvSpPr>
          <p:cNvPr id="2" name="Title 1"/>
          <p:cNvSpPr>
            <a:spLocks noGrp="1"/>
          </p:cNvSpPr>
          <p:nvPr>
            <p:ph type="title"/>
          </p:nvPr>
        </p:nvSpPr>
        <p:spPr/>
        <p:txBody>
          <a:bodyPr/>
          <a:lstStyle/>
          <a:p>
            <a:r>
              <a:rPr lang="en-US" dirty="0" smtClean="0"/>
              <a:t>DNNs are a fundamental building block of applications</a:t>
            </a:r>
            <a:endParaRPr lang="en-US" dirty="0"/>
          </a:p>
        </p:txBody>
      </p:sp>
      <p:pic>
        <p:nvPicPr>
          <p:cNvPr id="5" name="Picture 4"/>
          <p:cNvPicPr>
            <a:picLocks noChangeAspect="1"/>
          </p:cNvPicPr>
          <p:nvPr/>
        </p:nvPicPr>
        <p:blipFill>
          <a:blip r:embed="rId4"/>
          <a:stretch>
            <a:fillRect/>
          </a:stretch>
        </p:blipFill>
        <p:spPr>
          <a:xfrm>
            <a:off x="0" y="6160928"/>
            <a:ext cx="3808434" cy="2068672"/>
          </a:xfrm>
          <a:prstGeom prst="rect">
            <a:avLst/>
          </a:prstGeom>
        </p:spPr>
      </p:pic>
      <p:pic>
        <p:nvPicPr>
          <p:cNvPr id="7" name="Picture 6"/>
          <p:cNvPicPr>
            <a:picLocks noChangeAspect="1"/>
          </p:cNvPicPr>
          <p:nvPr/>
        </p:nvPicPr>
        <p:blipFill>
          <a:blip r:embed="rId5"/>
          <a:stretch>
            <a:fillRect/>
          </a:stretch>
        </p:blipFill>
        <p:spPr>
          <a:xfrm>
            <a:off x="3808434" y="6160928"/>
            <a:ext cx="3694058" cy="2068672"/>
          </a:xfrm>
          <a:prstGeom prst="rect">
            <a:avLst/>
          </a:prstGeom>
        </p:spPr>
      </p:pic>
      <p:grpSp>
        <p:nvGrpSpPr>
          <p:cNvPr id="46" name="Group 45"/>
          <p:cNvGrpSpPr/>
          <p:nvPr/>
        </p:nvGrpSpPr>
        <p:grpSpPr>
          <a:xfrm>
            <a:off x="5044886" y="2157163"/>
            <a:ext cx="4262193" cy="3537784"/>
            <a:chOff x="4179475" y="3126872"/>
            <a:chExt cx="5857875" cy="4852988"/>
          </a:xfrm>
          <a:solidFill>
            <a:srgbClr val="79D2F3"/>
          </a:solidFill>
        </p:grpSpPr>
        <p:sp>
          <p:nvSpPr>
            <p:cNvPr id="12" name="Shape 165"/>
            <p:cNvSpPr>
              <a:spLocks noChangeArrowheads="1"/>
            </p:cNvSpPr>
            <p:nvPr/>
          </p:nvSpPr>
          <p:spPr bwMode="auto">
            <a:xfrm>
              <a:off x="4179475" y="3758697"/>
              <a:ext cx="1058862"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3" name="Shape 166"/>
            <p:cNvSpPr>
              <a:spLocks noChangeArrowheads="1"/>
            </p:cNvSpPr>
            <p:nvPr/>
          </p:nvSpPr>
          <p:spPr bwMode="auto">
            <a:xfrm>
              <a:off x="4179475" y="5023935"/>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4" name="Shape 167"/>
            <p:cNvSpPr>
              <a:spLocks noChangeArrowheads="1"/>
            </p:cNvSpPr>
            <p:nvPr/>
          </p:nvSpPr>
          <p:spPr bwMode="auto">
            <a:xfrm>
              <a:off x="4179475" y="6289172"/>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5" name="Shape 168"/>
            <p:cNvSpPr>
              <a:spLocks noChangeArrowheads="1"/>
            </p:cNvSpPr>
            <p:nvPr/>
          </p:nvSpPr>
          <p:spPr bwMode="auto">
            <a:xfrm>
              <a:off x="5238337" y="4392110"/>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6" name="Shape 169"/>
            <p:cNvSpPr>
              <a:spLocks noChangeArrowheads="1"/>
            </p:cNvSpPr>
            <p:nvPr/>
          </p:nvSpPr>
          <p:spPr bwMode="auto">
            <a:xfrm>
              <a:off x="5238337" y="5655760"/>
              <a:ext cx="1057275"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17" name="Shape 170"/>
            <p:cNvCxnSpPr>
              <a:cxnSpLocks noChangeShapeType="1"/>
            </p:cNvCxnSpPr>
            <p:nvPr/>
          </p:nvCxnSpPr>
          <p:spPr bwMode="auto">
            <a:xfrm>
              <a:off x="5238337" y="4287335"/>
              <a:ext cx="153988" cy="258762"/>
            </a:xfrm>
            <a:prstGeom prst="straightConnector1">
              <a:avLst/>
            </a:prstGeom>
            <a:grpFill/>
            <a:ln w="28575">
              <a:solidFill>
                <a:srgbClr val="000000"/>
              </a:solidFill>
              <a:round/>
              <a:headEnd type="none" w="lg" len="lg"/>
              <a:tailEnd type="none" w="lg" len="lg"/>
            </a:ln>
            <a:extLst/>
          </p:spPr>
        </p:cxnSp>
        <p:cxnSp>
          <p:nvCxnSpPr>
            <p:cNvPr id="18" name="Shape 171"/>
            <p:cNvCxnSpPr>
              <a:cxnSpLocks noChangeShapeType="1"/>
            </p:cNvCxnSpPr>
            <p:nvPr/>
          </p:nvCxnSpPr>
          <p:spPr bwMode="auto">
            <a:xfrm rot="10800000" flipH="1">
              <a:off x="5238337" y="5293810"/>
              <a:ext cx="153988" cy="258762"/>
            </a:xfrm>
            <a:prstGeom prst="straightConnector1">
              <a:avLst/>
            </a:prstGeom>
            <a:grpFill/>
            <a:ln w="28575">
              <a:solidFill>
                <a:srgbClr val="000000"/>
              </a:solidFill>
              <a:round/>
              <a:headEnd type="none" w="lg" len="lg"/>
              <a:tailEnd type="none" w="lg" len="lg"/>
            </a:ln>
            <a:extLst/>
          </p:spPr>
        </p:cxnSp>
        <p:cxnSp>
          <p:nvCxnSpPr>
            <p:cNvPr id="19" name="Shape 172"/>
            <p:cNvCxnSpPr>
              <a:cxnSpLocks noChangeShapeType="1"/>
            </p:cNvCxnSpPr>
            <p:nvPr/>
          </p:nvCxnSpPr>
          <p:spPr bwMode="auto">
            <a:xfrm>
              <a:off x="5238337" y="5552572"/>
              <a:ext cx="153988" cy="258763"/>
            </a:xfrm>
            <a:prstGeom prst="straightConnector1">
              <a:avLst/>
            </a:prstGeom>
            <a:grpFill/>
            <a:ln w="28575">
              <a:solidFill>
                <a:srgbClr val="000000"/>
              </a:solidFill>
              <a:round/>
              <a:headEnd type="none" w="lg" len="lg"/>
              <a:tailEnd type="none" w="lg" len="lg"/>
            </a:ln>
            <a:extLst/>
          </p:spPr>
        </p:cxnSp>
        <p:cxnSp>
          <p:nvCxnSpPr>
            <p:cNvPr id="20" name="Shape 173"/>
            <p:cNvCxnSpPr>
              <a:cxnSpLocks noChangeShapeType="1"/>
            </p:cNvCxnSpPr>
            <p:nvPr/>
          </p:nvCxnSpPr>
          <p:spPr bwMode="auto">
            <a:xfrm rot="10800000" flipH="1">
              <a:off x="5238337" y="6559047"/>
              <a:ext cx="153988" cy="258763"/>
            </a:xfrm>
            <a:prstGeom prst="straightConnector1">
              <a:avLst/>
            </a:prstGeom>
            <a:grpFill/>
            <a:ln w="28575">
              <a:solidFill>
                <a:srgbClr val="000000"/>
              </a:solidFill>
              <a:round/>
              <a:headEnd type="none" w="lg" len="lg"/>
              <a:tailEnd type="none" w="lg" len="lg"/>
            </a:ln>
            <a:extLst/>
          </p:spPr>
        </p:cxnSp>
        <p:sp>
          <p:nvSpPr>
            <p:cNvPr id="21" name="Shape 174"/>
            <p:cNvSpPr>
              <a:spLocks noChangeArrowheads="1"/>
            </p:cNvSpPr>
            <p:nvPr/>
          </p:nvSpPr>
          <p:spPr bwMode="auto">
            <a:xfrm>
              <a:off x="6348000" y="3758697"/>
              <a:ext cx="1057275"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2" name="Shape 175"/>
            <p:cNvSpPr>
              <a:spLocks noChangeArrowheads="1"/>
            </p:cNvSpPr>
            <p:nvPr/>
          </p:nvSpPr>
          <p:spPr bwMode="auto">
            <a:xfrm>
              <a:off x="6348000" y="5023935"/>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3" name="Shape 176"/>
            <p:cNvSpPr>
              <a:spLocks noChangeArrowheads="1"/>
            </p:cNvSpPr>
            <p:nvPr/>
          </p:nvSpPr>
          <p:spPr bwMode="auto">
            <a:xfrm>
              <a:off x="6348000" y="6289172"/>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4" name="Shape 177"/>
            <p:cNvSpPr>
              <a:spLocks noChangeArrowheads="1"/>
            </p:cNvSpPr>
            <p:nvPr/>
          </p:nvSpPr>
          <p:spPr bwMode="auto">
            <a:xfrm>
              <a:off x="7405275" y="4392110"/>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5" name="Shape 178"/>
            <p:cNvSpPr>
              <a:spLocks noChangeArrowheads="1"/>
            </p:cNvSpPr>
            <p:nvPr/>
          </p:nvSpPr>
          <p:spPr bwMode="auto">
            <a:xfrm>
              <a:off x="7405275" y="5655760"/>
              <a:ext cx="1058862"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26" name="Shape 179"/>
            <p:cNvCxnSpPr>
              <a:cxnSpLocks noChangeShapeType="1"/>
            </p:cNvCxnSpPr>
            <p:nvPr/>
          </p:nvCxnSpPr>
          <p:spPr bwMode="auto">
            <a:xfrm>
              <a:off x="7405275" y="4287335"/>
              <a:ext cx="155575" cy="258762"/>
            </a:xfrm>
            <a:prstGeom prst="straightConnector1">
              <a:avLst/>
            </a:prstGeom>
            <a:grpFill/>
            <a:ln w="28575">
              <a:solidFill>
                <a:srgbClr val="000000"/>
              </a:solidFill>
              <a:round/>
              <a:headEnd type="none" w="lg" len="lg"/>
              <a:tailEnd type="none" w="lg" len="lg"/>
            </a:ln>
            <a:extLst/>
          </p:spPr>
        </p:cxnSp>
        <p:cxnSp>
          <p:nvCxnSpPr>
            <p:cNvPr id="27" name="Shape 180"/>
            <p:cNvCxnSpPr>
              <a:cxnSpLocks noChangeShapeType="1"/>
            </p:cNvCxnSpPr>
            <p:nvPr/>
          </p:nvCxnSpPr>
          <p:spPr bwMode="auto">
            <a:xfrm rot="10800000" flipH="1">
              <a:off x="7405275" y="5293810"/>
              <a:ext cx="155575" cy="258762"/>
            </a:xfrm>
            <a:prstGeom prst="straightConnector1">
              <a:avLst/>
            </a:prstGeom>
            <a:grpFill/>
            <a:ln w="28575">
              <a:solidFill>
                <a:srgbClr val="000000"/>
              </a:solidFill>
              <a:round/>
              <a:headEnd type="none" w="lg" len="lg"/>
              <a:tailEnd type="none" w="lg" len="lg"/>
            </a:ln>
            <a:extLst/>
          </p:spPr>
        </p:cxnSp>
        <p:cxnSp>
          <p:nvCxnSpPr>
            <p:cNvPr id="28" name="Shape 181"/>
            <p:cNvCxnSpPr>
              <a:cxnSpLocks noChangeShapeType="1"/>
            </p:cNvCxnSpPr>
            <p:nvPr/>
          </p:nvCxnSpPr>
          <p:spPr bwMode="auto">
            <a:xfrm>
              <a:off x="7405275" y="5552572"/>
              <a:ext cx="155575" cy="258763"/>
            </a:xfrm>
            <a:prstGeom prst="straightConnector1">
              <a:avLst/>
            </a:prstGeom>
            <a:grpFill/>
            <a:ln w="28575">
              <a:solidFill>
                <a:srgbClr val="000000"/>
              </a:solidFill>
              <a:round/>
              <a:headEnd type="none" w="lg" len="lg"/>
              <a:tailEnd type="none" w="lg" len="lg"/>
            </a:ln>
            <a:extLst/>
          </p:spPr>
        </p:cxnSp>
        <p:cxnSp>
          <p:nvCxnSpPr>
            <p:cNvPr id="29" name="Shape 182"/>
            <p:cNvCxnSpPr>
              <a:cxnSpLocks noChangeShapeType="1"/>
            </p:cNvCxnSpPr>
            <p:nvPr/>
          </p:nvCxnSpPr>
          <p:spPr bwMode="auto">
            <a:xfrm rot="10800000" flipH="1">
              <a:off x="7405275" y="6559047"/>
              <a:ext cx="155575" cy="258763"/>
            </a:xfrm>
            <a:prstGeom prst="straightConnector1">
              <a:avLst/>
            </a:prstGeom>
            <a:grpFill/>
            <a:ln w="28575">
              <a:solidFill>
                <a:srgbClr val="000000"/>
              </a:solidFill>
              <a:round/>
              <a:headEnd type="none" w="lg" len="lg"/>
              <a:tailEnd type="none" w="lg" len="lg"/>
            </a:ln>
            <a:extLst/>
          </p:spPr>
        </p:cxnSp>
        <p:cxnSp>
          <p:nvCxnSpPr>
            <p:cNvPr id="30" name="Shape 183"/>
            <p:cNvCxnSpPr>
              <a:cxnSpLocks noChangeShapeType="1"/>
            </p:cNvCxnSpPr>
            <p:nvPr/>
          </p:nvCxnSpPr>
          <p:spPr bwMode="auto">
            <a:xfrm rot="10800000" flipH="1">
              <a:off x="6295612" y="4661985"/>
              <a:ext cx="206375" cy="258762"/>
            </a:xfrm>
            <a:prstGeom prst="straightConnector1">
              <a:avLst/>
            </a:prstGeom>
            <a:grpFill/>
            <a:ln w="28575">
              <a:solidFill>
                <a:srgbClr val="000000"/>
              </a:solidFill>
              <a:round/>
              <a:headEnd type="none" w="lg" len="lg"/>
              <a:tailEnd type="none" w="lg" len="lg"/>
            </a:ln>
            <a:extLst/>
          </p:spPr>
        </p:cxnSp>
        <p:cxnSp>
          <p:nvCxnSpPr>
            <p:cNvPr id="31" name="Shape 184"/>
            <p:cNvCxnSpPr>
              <a:cxnSpLocks noChangeShapeType="1"/>
            </p:cNvCxnSpPr>
            <p:nvPr/>
          </p:nvCxnSpPr>
          <p:spPr bwMode="auto">
            <a:xfrm rot="10800000">
              <a:off x="6295612" y="4920747"/>
              <a:ext cx="228600" cy="227013"/>
            </a:xfrm>
            <a:prstGeom prst="straightConnector1">
              <a:avLst/>
            </a:prstGeom>
            <a:grpFill/>
            <a:ln w="28575">
              <a:solidFill>
                <a:srgbClr val="000000"/>
              </a:solidFill>
              <a:round/>
              <a:headEnd type="none" w="lg" len="lg"/>
              <a:tailEnd type="none" w="lg" len="lg"/>
            </a:ln>
            <a:extLst/>
          </p:spPr>
        </p:cxnSp>
        <p:cxnSp>
          <p:nvCxnSpPr>
            <p:cNvPr id="32" name="Shape 185"/>
            <p:cNvCxnSpPr>
              <a:cxnSpLocks noChangeShapeType="1"/>
            </p:cNvCxnSpPr>
            <p:nvPr/>
          </p:nvCxnSpPr>
          <p:spPr bwMode="auto">
            <a:xfrm rot="10800000" flipH="1">
              <a:off x="6295612" y="5941510"/>
              <a:ext cx="206375" cy="258762"/>
            </a:xfrm>
            <a:prstGeom prst="straightConnector1">
              <a:avLst/>
            </a:prstGeom>
            <a:grpFill/>
            <a:ln w="28575">
              <a:solidFill>
                <a:srgbClr val="000000"/>
              </a:solidFill>
              <a:round/>
              <a:headEnd type="none" w="lg" len="lg"/>
              <a:tailEnd type="none" w="lg" len="lg"/>
            </a:ln>
            <a:extLst/>
          </p:spPr>
        </p:cxnSp>
        <p:cxnSp>
          <p:nvCxnSpPr>
            <p:cNvPr id="33" name="Shape 186"/>
            <p:cNvCxnSpPr>
              <a:cxnSpLocks noChangeShapeType="1"/>
            </p:cNvCxnSpPr>
            <p:nvPr/>
          </p:nvCxnSpPr>
          <p:spPr bwMode="auto">
            <a:xfrm rot="10800000">
              <a:off x="6295612" y="6200272"/>
              <a:ext cx="228600" cy="228600"/>
            </a:xfrm>
            <a:prstGeom prst="straightConnector1">
              <a:avLst/>
            </a:prstGeom>
            <a:grpFill/>
            <a:ln w="28575">
              <a:solidFill>
                <a:srgbClr val="000000"/>
              </a:solidFill>
              <a:round/>
              <a:headEnd type="none" w="lg" len="lg"/>
              <a:tailEnd type="none" w="lg" len="lg"/>
            </a:ln>
            <a:extLst/>
          </p:spPr>
        </p:cxnSp>
        <p:sp>
          <p:nvSpPr>
            <p:cNvPr id="34" name="Shape 187"/>
            <p:cNvSpPr>
              <a:spLocks noChangeArrowheads="1"/>
            </p:cNvSpPr>
            <p:nvPr/>
          </p:nvSpPr>
          <p:spPr bwMode="auto">
            <a:xfrm>
              <a:off x="8980075" y="4392110"/>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5" name="Shape 188"/>
            <p:cNvSpPr>
              <a:spLocks noChangeArrowheads="1"/>
            </p:cNvSpPr>
            <p:nvPr/>
          </p:nvSpPr>
          <p:spPr bwMode="auto">
            <a:xfrm>
              <a:off x="8980075" y="5655760"/>
              <a:ext cx="1057275"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6" name="Shape 189"/>
            <p:cNvSpPr>
              <a:spLocks noChangeArrowheads="1"/>
            </p:cNvSpPr>
            <p:nvPr/>
          </p:nvSpPr>
          <p:spPr bwMode="auto">
            <a:xfrm>
              <a:off x="8980075" y="6920997"/>
              <a:ext cx="1057275"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7" name="Shape 190"/>
            <p:cNvSpPr>
              <a:spLocks noChangeArrowheads="1"/>
            </p:cNvSpPr>
            <p:nvPr/>
          </p:nvSpPr>
          <p:spPr bwMode="auto">
            <a:xfrm>
              <a:off x="8980075" y="3126872"/>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8" name="Shape 191"/>
            <p:cNvCxnSpPr>
              <a:cxnSpLocks noChangeShapeType="1"/>
            </p:cNvCxnSpPr>
            <p:nvPr/>
          </p:nvCxnSpPr>
          <p:spPr bwMode="auto">
            <a:xfrm>
              <a:off x="8464137" y="4920747"/>
              <a:ext cx="515938" cy="0"/>
            </a:xfrm>
            <a:prstGeom prst="straightConnector1">
              <a:avLst/>
            </a:prstGeom>
            <a:grpFill/>
            <a:ln w="28575">
              <a:solidFill>
                <a:srgbClr val="000000"/>
              </a:solidFill>
              <a:round/>
              <a:headEnd type="none" w="lg" len="lg"/>
              <a:tailEnd type="none" w="lg" len="lg"/>
            </a:ln>
            <a:extLst/>
          </p:spPr>
        </p:cxnSp>
        <p:cxnSp>
          <p:nvCxnSpPr>
            <p:cNvPr id="39" name="Shape 192"/>
            <p:cNvCxnSpPr>
              <a:cxnSpLocks noChangeShapeType="1"/>
            </p:cNvCxnSpPr>
            <p:nvPr/>
          </p:nvCxnSpPr>
          <p:spPr bwMode="auto">
            <a:xfrm>
              <a:off x="8464137" y="4920747"/>
              <a:ext cx="669925" cy="890588"/>
            </a:xfrm>
            <a:prstGeom prst="straightConnector1">
              <a:avLst/>
            </a:prstGeom>
            <a:grpFill/>
            <a:ln w="28575">
              <a:solidFill>
                <a:srgbClr val="000000"/>
              </a:solidFill>
              <a:round/>
              <a:headEnd type="none" w="lg" len="lg"/>
              <a:tailEnd type="none" w="lg" len="lg"/>
            </a:ln>
            <a:extLst/>
          </p:spPr>
        </p:cxnSp>
        <p:cxnSp>
          <p:nvCxnSpPr>
            <p:cNvPr id="40" name="Shape 193"/>
            <p:cNvCxnSpPr>
              <a:cxnSpLocks noChangeShapeType="1"/>
            </p:cNvCxnSpPr>
            <p:nvPr/>
          </p:nvCxnSpPr>
          <p:spPr bwMode="auto">
            <a:xfrm rot="10800000" flipH="1">
              <a:off x="8464137" y="4030160"/>
              <a:ext cx="669925" cy="890587"/>
            </a:xfrm>
            <a:prstGeom prst="straightConnector1">
              <a:avLst/>
            </a:prstGeom>
            <a:grpFill/>
            <a:ln w="28575">
              <a:solidFill>
                <a:srgbClr val="000000"/>
              </a:solidFill>
              <a:round/>
              <a:headEnd type="none" w="lg" len="lg"/>
              <a:tailEnd type="none" w="lg" len="lg"/>
            </a:ln>
            <a:extLst/>
          </p:spPr>
        </p:cxnSp>
        <p:cxnSp>
          <p:nvCxnSpPr>
            <p:cNvPr id="41" name="Shape 194"/>
            <p:cNvCxnSpPr>
              <a:cxnSpLocks noChangeShapeType="1"/>
            </p:cNvCxnSpPr>
            <p:nvPr/>
          </p:nvCxnSpPr>
          <p:spPr bwMode="auto">
            <a:xfrm>
              <a:off x="8464137" y="4920747"/>
              <a:ext cx="669925" cy="2155825"/>
            </a:xfrm>
            <a:prstGeom prst="straightConnector1">
              <a:avLst/>
            </a:prstGeom>
            <a:grpFill/>
            <a:ln w="28575">
              <a:solidFill>
                <a:srgbClr val="000000"/>
              </a:solidFill>
              <a:round/>
              <a:headEnd type="none" w="lg" len="lg"/>
              <a:tailEnd type="none" w="lg" len="lg"/>
            </a:ln>
            <a:extLst/>
          </p:spPr>
        </p:cxnSp>
        <p:cxnSp>
          <p:nvCxnSpPr>
            <p:cNvPr id="42" name="Shape 195"/>
            <p:cNvCxnSpPr>
              <a:cxnSpLocks noChangeShapeType="1"/>
            </p:cNvCxnSpPr>
            <p:nvPr/>
          </p:nvCxnSpPr>
          <p:spPr bwMode="auto">
            <a:xfrm>
              <a:off x="8464137" y="6185985"/>
              <a:ext cx="515938" cy="0"/>
            </a:xfrm>
            <a:prstGeom prst="straightConnector1">
              <a:avLst/>
            </a:prstGeom>
            <a:grpFill/>
            <a:ln w="28575">
              <a:solidFill>
                <a:srgbClr val="000000"/>
              </a:solidFill>
              <a:round/>
              <a:headEnd type="none" w="lg" len="lg"/>
              <a:tailEnd type="none" w="lg" len="lg"/>
            </a:ln>
            <a:extLst/>
          </p:spPr>
        </p:cxnSp>
        <p:cxnSp>
          <p:nvCxnSpPr>
            <p:cNvPr id="43" name="Shape 196"/>
            <p:cNvCxnSpPr>
              <a:cxnSpLocks noChangeShapeType="1"/>
            </p:cNvCxnSpPr>
            <p:nvPr/>
          </p:nvCxnSpPr>
          <p:spPr bwMode="auto">
            <a:xfrm rot="10800000" flipH="1">
              <a:off x="8464137" y="5293810"/>
              <a:ext cx="669925" cy="892175"/>
            </a:xfrm>
            <a:prstGeom prst="straightConnector1">
              <a:avLst/>
            </a:prstGeom>
            <a:grpFill/>
            <a:ln w="28575">
              <a:solidFill>
                <a:srgbClr val="000000"/>
              </a:solidFill>
              <a:round/>
              <a:headEnd type="none" w="lg" len="lg"/>
              <a:tailEnd type="none" w="lg" len="lg"/>
            </a:ln>
            <a:extLst/>
          </p:spPr>
        </p:cxnSp>
        <p:cxnSp>
          <p:nvCxnSpPr>
            <p:cNvPr id="44" name="Shape 197"/>
            <p:cNvCxnSpPr>
              <a:cxnSpLocks noChangeShapeType="1"/>
            </p:cNvCxnSpPr>
            <p:nvPr/>
          </p:nvCxnSpPr>
          <p:spPr bwMode="auto">
            <a:xfrm rot="10800000" flipH="1">
              <a:off x="8464137" y="4030160"/>
              <a:ext cx="669925" cy="2155825"/>
            </a:xfrm>
            <a:prstGeom prst="straightConnector1">
              <a:avLst/>
            </a:prstGeom>
            <a:grpFill/>
            <a:ln w="28575">
              <a:solidFill>
                <a:srgbClr val="000000"/>
              </a:solidFill>
              <a:round/>
              <a:headEnd type="none" w="lg" len="lg"/>
              <a:tailEnd type="none" w="lg" len="lg"/>
            </a:ln>
            <a:extLst/>
          </p:spPr>
        </p:cxnSp>
        <p:cxnSp>
          <p:nvCxnSpPr>
            <p:cNvPr id="45" name="Shape 198"/>
            <p:cNvCxnSpPr>
              <a:cxnSpLocks noChangeShapeType="1"/>
            </p:cNvCxnSpPr>
            <p:nvPr/>
          </p:nvCxnSpPr>
          <p:spPr bwMode="auto">
            <a:xfrm>
              <a:off x="8464137" y="6185985"/>
              <a:ext cx="669925" cy="890587"/>
            </a:xfrm>
            <a:prstGeom prst="straightConnector1">
              <a:avLst/>
            </a:prstGeom>
            <a:grpFill/>
            <a:ln w="28575">
              <a:solidFill>
                <a:srgbClr val="000000"/>
              </a:solidFill>
              <a:round/>
              <a:headEnd type="none" w="lg" len="lg"/>
              <a:tailEnd type="none" w="lg" len="lg"/>
            </a:ln>
            <a:extLst/>
          </p:spPr>
        </p:cxnSp>
      </p:grpSp>
      <p:pic>
        <p:nvPicPr>
          <p:cNvPr id="47" name="Picture 46"/>
          <p:cNvPicPr>
            <a:picLocks noChangeAspect="1"/>
          </p:cNvPicPr>
          <p:nvPr/>
        </p:nvPicPr>
        <p:blipFill>
          <a:blip r:embed="rId6"/>
          <a:stretch>
            <a:fillRect/>
          </a:stretch>
        </p:blipFill>
        <p:spPr>
          <a:xfrm>
            <a:off x="11143750" y="6160928"/>
            <a:ext cx="3575637" cy="2072657"/>
          </a:xfrm>
          <a:prstGeom prst="rect">
            <a:avLst/>
          </a:prstGeom>
        </p:spPr>
      </p:pic>
    </p:spTree>
    <p:extLst>
      <p:ext uri="{BB962C8B-B14F-4D97-AF65-F5344CB8AC3E}">
        <p14:creationId xmlns:p14="http://schemas.microsoft.com/office/powerpoint/2010/main" val="1992852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4577" name="Picture 48"/>
          <p:cNvPicPr>
            <a:picLocks noChangeAspect="1"/>
          </p:cNvPicPr>
          <p:nvPr/>
        </p:nvPicPr>
        <p:blipFill>
          <a:blip r:embed="rId3">
            <a:extLst>
              <a:ext uri="{28A0092B-C50C-407E-A947-70E740481C1C}">
                <a14:useLocalDpi xmlns:a14="http://schemas.microsoft.com/office/drawing/2010/main" val="0"/>
              </a:ext>
            </a:extLst>
          </a:blip>
          <a:srcRect l="21562" t="76607" r="34801" b="11890"/>
          <a:stretch>
            <a:fillRect/>
          </a:stretch>
        </p:blipFill>
        <p:spPr bwMode="auto">
          <a:xfrm>
            <a:off x="2654300" y="1751928"/>
            <a:ext cx="8712200" cy="628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pPr>
              <a:defRPr/>
            </a:pPr>
            <a:r>
              <a:rPr lang="en-US" dirty="0" smtClean="0"/>
              <a:t>Training cycle is bottlenecked by backwards pass</a:t>
            </a:r>
            <a:endParaRPr lang="en-US" dirty="0"/>
          </a:p>
        </p:txBody>
      </p:sp>
      <p:pic>
        <p:nvPicPr>
          <p:cNvPr id="24582" name="Picture 1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49350" y="3874416"/>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3"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5899150" y="2882228"/>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4"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7370763" y="4283991"/>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6625" name="Picture 11"/>
          <p:cNvPicPr>
            <a:picLocks noChangeAspect="1"/>
          </p:cNvPicPr>
          <p:nvPr/>
        </p:nvPicPr>
        <p:blipFill>
          <a:blip r:embed="rId3">
            <a:extLst>
              <a:ext uri="{28A0092B-C50C-407E-A947-70E740481C1C}">
                <a14:useLocalDpi xmlns:a14="http://schemas.microsoft.com/office/drawing/2010/main" val="0"/>
              </a:ext>
            </a:extLst>
          </a:blip>
          <a:srcRect l="5542" t="87975" r="35052" b="1234"/>
          <a:stretch>
            <a:fillRect/>
          </a:stretch>
        </p:blipFill>
        <p:spPr bwMode="auto">
          <a:xfrm>
            <a:off x="-541338" y="1867983"/>
            <a:ext cx="11861801" cy="589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pPr>
              <a:defRPr/>
            </a:pPr>
            <a:r>
              <a:rPr lang="en-US" dirty="0" smtClean="0"/>
              <a:t>Training cycle is bottlenecked by backwards pass</a:t>
            </a:r>
            <a:endParaRPr lang="en-US" dirty="0"/>
          </a:p>
        </p:txBody>
      </p:sp>
      <p:pic>
        <p:nvPicPr>
          <p:cNvPr id="26630" name="Picture 1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49350" y="389045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631"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5899150" y="2898270"/>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632"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7370763" y="4300033"/>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b="1" dirty="0" smtClean="0">
                <a:solidFill>
                  <a:schemeClr val="bg1"/>
                </a:solidFill>
                <a:latin typeface="Myriad Pro Bold Condensed" charset="0"/>
                <a:ea typeface="Myriad Pro Bold Condensed" charset="0"/>
                <a:cs typeface="Myriad Pro Bold Condensed" charset="0"/>
              </a:rPr>
              <a:t>Introduction</a:t>
            </a:r>
          </a:p>
          <a:p>
            <a:pPr>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DNN Training Overview</a:t>
            </a:r>
          </a:p>
          <a:p>
            <a:pPr fontAlgn="auto">
              <a:spcAft>
                <a:spcPts val="0"/>
              </a:spcAft>
              <a:defRPr/>
            </a:pPr>
            <a:endParaRPr lang="en-US" sz="4500" b="1" dirty="0" smtClean="0">
              <a:latin typeface="Myriad Pro Bold Condensed" charset="0"/>
              <a:ea typeface="Myriad Pro Bold Condensed" charset="0"/>
              <a:cs typeface="Myriad Pro Bold Condense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accent1"/>
                </a:solidFill>
                <a:latin typeface="Myriad Pro Bold Condensed" charset="0"/>
                <a:ea typeface="Myriad Pro Bold Condensed" charset="0"/>
                <a:cs typeface="Myriad Pro Bold Condensed" charset="0"/>
              </a:rPr>
              <a:t>Selective-</a:t>
            </a:r>
            <a:r>
              <a:rPr lang="en-US" sz="4500" b="1" dirty="0" err="1" smtClean="0">
                <a:solidFill>
                  <a:schemeClr val="accent1"/>
                </a:solidFill>
                <a:latin typeface="Myriad Pro Bold Condensed" charset="0"/>
                <a:ea typeface="Myriad Pro Bold Condensed" charset="0"/>
                <a:cs typeface="Myriad Pro Bold Condensed" charset="0"/>
              </a:rPr>
              <a:t>Backprop</a:t>
            </a:r>
            <a:r>
              <a:rPr lang="en-US" sz="4500" b="1" dirty="0" smtClean="0">
                <a:solidFill>
                  <a:schemeClr val="accent1"/>
                </a:solidFill>
                <a:latin typeface="Myriad Pro Bold Condensed" charset="0"/>
                <a:ea typeface="Myriad Pro Bold Condensed" charset="0"/>
                <a:cs typeface="Myriad Pro Bold Condensed" charset="0"/>
              </a:rPr>
              <a:t> Approach</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Selective-</a:t>
            </a:r>
            <a:r>
              <a:rPr lang="en-US" sz="4500" b="1" dirty="0" err="1" smtClean="0">
                <a:solidFill>
                  <a:schemeClr val="bg1"/>
                </a:solidFill>
                <a:latin typeface="Myriad Pro Bold Condensed" charset="0"/>
                <a:ea typeface="Myriad Pro Bold Condensed" charset="0"/>
                <a:cs typeface="Myriad Pro Bold Condensed" charset="0"/>
              </a:rPr>
              <a:t>Backprop</a:t>
            </a:r>
            <a:r>
              <a:rPr lang="en-US" sz="4500" b="1" dirty="0" smtClean="0">
                <a:solidFill>
                  <a:schemeClr val="bg1"/>
                </a:solidFill>
                <a:latin typeface="Myriad Pro Bold Condensed" charset="0"/>
                <a:ea typeface="Myriad Pro Bold Condensed" charset="0"/>
                <a:cs typeface="Myriad Pro Bold Condensed" charset="0"/>
              </a:rPr>
              <a:t> Evaluation</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Conclusion</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194408946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18147" y="5498181"/>
            <a:ext cx="13093116" cy="1371600"/>
          </a:xfrm>
        </p:spPr>
        <p:txBody>
          <a:bodyPr>
            <a:noAutofit/>
          </a:bodyPr>
          <a:lstStyle/>
          <a:p>
            <a:pPr algn="l">
              <a:defRPr/>
            </a:pPr>
            <a:r>
              <a:rPr lang="en-US" sz="7000" b="1" dirty="0" smtClean="0">
                <a:solidFill>
                  <a:schemeClr val="accent1"/>
                </a:solidFill>
                <a:latin typeface="Myriad Pro Bold Condensed" charset="0"/>
                <a:ea typeface="Myriad Pro Bold Condensed" charset="0"/>
                <a:cs typeface="Myriad Pro Bold Condensed" charset="0"/>
              </a:rPr>
              <a:t>Can we select high-value training examples?</a:t>
            </a:r>
            <a:endParaRPr lang="en-US" sz="7000" b="1" dirty="0">
              <a:solidFill>
                <a:schemeClr val="accent1"/>
              </a:solidFill>
              <a:latin typeface="Myriad Pro Bold Condensed" charset="0"/>
              <a:ea typeface="Myriad Pro Bold Condensed" charset="0"/>
              <a:cs typeface="Myriad Pro Bold Condensed" charset="0"/>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How to tell if an example is high-value</a:t>
            </a:r>
            <a:endParaRPr lang="en-US" dirty="0"/>
          </a:p>
        </p:txBody>
      </p:sp>
      <p:sp>
        <p:nvSpPr>
          <p:cNvPr id="3" name="Content Placeholder 2"/>
          <p:cNvSpPr>
            <a:spLocks noGrp="1"/>
          </p:cNvSpPr>
          <p:nvPr>
            <p:ph idx="1"/>
          </p:nvPr>
        </p:nvSpPr>
        <p:spPr/>
        <p:txBody>
          <a:bodyPr/>
          <a:lstStyle/>
          <a:p>
            <a:pPr>
              <a:defRPr/>
            </a:pPr>
            <a:r>
              <a:rPr lang="en-US" dirty="0" smtClean="0"/>
              <a:t>Frame decimation, difference detectors, </a:t>
            </a:r>
            <a:r>
              <a:rPr lang="en-US" dirty="0" err="1" smtClean="0"/>
              <a:t>etc</a:t>
            </a:r>
            <a:endParaRPr lang="en-US" dirty="0" smtClean="0"/>
          </a:p>
          <a:p>
            <a:pPr lvl="1">
              <a:defRPr/>
            </a:pPr>
            <a:r>
              <a:rPr lang="en-US" dirty="0" smtClean="0"/>
              <a:t>Done before training =&gt; not specific to the trained model</a:t>
            </a:r>
          </a:p>
          <a:p>
            <a:pPr>
              <a:defRPr/>
            </a:pPr>
            <a:r>
              <a:rPr lang="en-US" dirty="0" smtClean="0"/>
              <a:t>Active learning techniques</a:t>
            </a:r>
          </a:p>
          <a:p>
            <a:pPr lvl="1">
              <a:defRPr/>
            </a:pPr>
            <a:r>
              <a:rPr lang="en-US" dirty="0" smtClean="0"/>
              <a:t>Doesn’t take advantage of ground truth</a:t>
            </a:r>
          </a:p>
          <a:p>
            <a:pPr>
              <a:defRPr/>
            </a:pPr>
            <a:r>
              <a:rPr lang="en-US" dirty="0" smtClean="0"/>
              <a:t>Compare output of inference to ground truth (e.g., loss)</a:t>
            </a:r>
          </a:p>
          <a:p>
            <a:pPr lvl="1">
              <a:defRPr/>
            </a:pPr>
            <a:r>
              <a:rPr lang="en-US" dirty="0" smtClean="0"/>
              <a:t>Specific to </a:t>
            </a:r>
            <a:r>
              <a:rPr lang="en-US" i="1" dirty="0" smtClean="0"/>
              <a:t>current state</a:t>
            </a:r>
            <a:r>
              <a:rPr lang="en-US" dirty="0" smtClean="0"/>
              <a:t> of </a:t>
            </a:r>
            <a:r>
              <a:rPr lang="en-US" i="1" dirty="0" smtClean="0"/>
              <a:t>this </a:t>
            </a:r>
            <a:r>
              <a:rPr lang="en-US" dirty="0" smtClean="0"/>
              <a:t>model</a:t>
            </a:r>
          </a:p>
          <a:p>
            <a:pPr lvl="1">
              <a:defRPr/>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Selective-</a:t>
            </a:r>
            <a:r>
              <a:rPr lang="en-US" dirty="0" err="1" smtClean="0"/>
              <a:t>Backprop</a:t>
            </a:r>
            <a:r>
              <a:rPr lang="en-US" dirty="0" smtClean="0"/>
              <a:t> (SB) approach</a:t>
            </a:r>
            <a:endParaRPr lang="en-US" dirty="0"/>
          </a:p>
        </p:txBody>
      </p:sp>
      <p:sp>
        <p:nvSpPr>
          <p:cNvPr id="13" name="Rectangle 12"/>
          <p:cNvSpPr/>
          <p:nvPr/>
        </p:nvSpPr>
        <p:spPr bwMode="auto">
          <a:xfrm>
            <a:off x="1243013" y="3668125"/>
            <a:ext cx="12277725" cy="1890713"/>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b="0" dirty="0">
              <a:latin typeface="Myriad Pro Condensed"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rcRect l="19572" t="81053" r="16246" b="7504"/>
          <a:stretch>
            <a:fillRect/>
          </a:stretch>
        </p:blipFill>
        <p:spPr bwMode="auto">
          <a:xfrm>
            <a:off x="6492875" y="5558838"/>
            <a:ext cx="7027863"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rcRect l="19572" t="70291" r="16246" b="18947"/>
          <a:stretch>
            <a:fillRect/>
          </a:stretch>
        </p:blipFill>
        <p:spPr bwMode="auto">
          <a:xfrm>
            <a:off x="6492875" y="3672888"/>
            <a:ext cx="7027863" cy="188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rcRect l="19572" t="59201" r="16246" b="29709"/>
          <a:stretch>
            <a:fillRect/>
          </a:stretch>
        </p:blipFill>
        <p:spPr bwMode="auto">
          <a:xfrm>
            <a:off x="6492875" y="1729788"/>
            <a:ext cx="7027863" cy="194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17"/>
          <p:cNvSpPr txBox="1">
            <a:spLocks noChangeArrowheads="1"/>
          </p:cNvSpPr>
          <p:nvPr/>
        </p:nvSpPr>
        <p:spPr bwMode="auto">
          <a:xfrm>
            <a:off x="1357313" y="2069513"/>
            <a:ext cx="4410075" cy="1262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800" b="0" dirty="0">
                <a:latin typeface="Myriad Pro Condensed" charset="0"/>
                <a:ea typeface="Myriad Pro Condensed" charset="0"/>
                <a:cs typeface="Myriad Pro Condensed" charset="0"/>
              </a:rPr>
              <a:t>Forward propagate example</a:t>
            </a:r>
          </a:p>
          <a:p>
            <a:pPr eaLnBrk="1" hangingPunct="1"/>
            <a:r>
              <a:rPr lang="en-US" altLang="x-none" sz="3800" b="0" dirty="0">
                <a:latin typeface="Myriad Pro Condensed" charset="0"/>
                <a:ea typeface="Myriad Pro Condensed" charset="0"/>
                <a:cs typeface="Myriad Pro Condensed" charset="0"/>
              </a:rPr>
              <a:t>through the network</a:t>
            </a:r>
          </a:p>
        </p:txBody>
      </p:sp>
      <p:sp>
        <p:nvSpPr>
          <p:cNvPr id="19" name="TextBox 18"/>
          <p:cNvSpPr txBox="1">
            <a:spLocks noChangeArrowheads="1"/>
          </p:cNvSpPr>
          <p:nvPr/>
        </p:nvSpPr>
        <p:spPr bwMode="auto">
          <a:xfrm>
            <a:off x="1357313" y="3672888"/>
            <a:ext cx="3684587" cy="184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800" b="0">
                <a:latin typeface="Myriad Pro Condensed" charset="0"/>
                <a:ea typeface="Myriad Pro Condensed" charset="0"/>
                <a:cs typeface="Myriad Pro Condensed" charset="0"/>
              </a:rPr>
              <a:t>Calculate usefulness of </a:t>
            </a:r>
          </a:p>
          <a:p>
            <a:pPr eaLnBrk="1" hangingPunct="1"/>
            <a:r>
              <a:rPr lang="en-US" altLang="x-none" sz="3800" b="0">
                <a:latin typeface="Myriad Pro Condensed" charset="0"/>
                <a:ea typeface="Myriad Pro Condensed" charset="0"/>
                <a:cs typeface="Myriad Pro Condensed" charset="0"/>
              </a:rPr>
              <a:t>backpropping example </a:t>
            </a:r>
          </a:p>
          <a:p>
            <a:pPr eaLnBrk="1" hangingPunct="1"/>
            <a:r>
              <a:rPr lang="en-US" altLang="x-none" sz="3800" b="0">
                <a:latin typeface="Myriad Pro Condensed" charset="0"/>
                <a:ea typeface="Myriad Pro Condensed" charset="0"/>
                <a:cs typeface="Myriad Pro Condensed" charset="0"/>
              </a:rPr>
              <a:t>based on its accuracy</a:t>
            </a:r>
          </a:p>
        </p:txBody>
      </p:sp>
      <p:sp>
        <p:nvSpPr>
          <p:cNvPr id="20" name="TextBox 19"/>
          <p:cNvSpPr txBox="1">
            <a:spLocks noChangeArrowheads="1"/>
          </p:cNvSpPr>
          <p:nvPr/>
        </p:nvSpPr>
        <p:spPr bwMode="auto">
          <a:xfrm>
            <a:off x="1411288" y="5860463"/>
            <a:ext cx="4356100" cy="1262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800" b="0">
                <a:latin typeface="Myriad Pro Condensed" charset="0"/>
                <a:ea typeface="Myriad Pro Condensed" charset="0"/>
                <a:cs typeface="Myriad Pro Condensed" charset="0"/>
              </a:rPr>
              <a:t>“Flip a coin” to determine if </a:t>
            </a:r>
          </a:p>
          <a:p>
            <a:pPr eaLnBrk="1" hangingPunct="1"/>
            <a:r>
              <a:rPr lang="en-US" altLang="x-none" sz="3800" b="0">
                <a:latin typeface="Myriad Pro Condensed" charset="0"/>
                <a:ea typeface="Myriad Pro Condensed" charset="0"/>
                <a:cs typeface="Myriad Pro Condensed" charset="0"/>
              </a:rPr>
              <a:t>we should backprop</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8" grpId="0"/>
      <p:bldP spid="19" grpId="0"/>
      <p:bldP spid="20"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Selective-</a:t>
            </a:r>
            <a:r>
              <a:rPr lang="en-US" dirty="0" err="1" smtClean="0"/>
              <a:t>Backprop’s</a:t>
            </a:r>
            <a:r>
              <a:rPr lang="en-US" dirty="0" smtClean="0"/>
              <a:t> Usefulness Metric</a:t>
            </a:r>
            <a:endParaRPr lang="en-US" dirty="0"/>
          </a:p>
        </p:txBody>
      </p:sp>
      <p:sp>
        <p:nvSpPr>
          <p:cNvPr id="19" name="Content Placeholder 2"/>
          <p:cNvSpPr>
            <a:spLocks noGrp="1"/>
          </p:cNvSpPr>
          <p:nvPr>
            <p:ph idx="1"/>
          </p:nvPr>
        </p:nvSpPr>
        <p:spPr/>
        <p:txBody>
          <a:bodyPr/>
          <a:lstStyle/>
          <a:p>
            <a:pPr>
              <a:defRPr/>
            </a:pPr>
            <a:r>
              <a:rPr lang="en-US" dirty="0" smtClean="0"/>
              <a:t>Likelihood of </a:t>
            </a:r>
            <a:r>
              <a:rPr lang="en-US" dirty="0" err="1" smtClean="0"/>
              <a:t>backprop</a:t>
            </a:r>
            <a:r>
              <a:rPr lang="en-US" dirty="0" smtClean="0"/>
              <a:t> is proportional to loss</a:t>
            </a:r>
          </a:p>
          <a:p>
            <a:pPr>
              <a:defRPr/>
            </a:pPr>
            <a:r>
              <a:rPr lang="en-US" dirty="0" smtClean="0"/>
              <a:t>Scalable</a:t>
            </a:r>
          </a:p>
          <a:p>
            <a:pPr>
              <a:defRPr/>
            </a:pPr>
            <a:r>
              <a:rPr lang="en-US" dirty="0" smtClean="0"/>
              <a:t>Lightweight</a:t>
            </a:r>
          </a:p>
          <a:p>
            <a:pPr>
              <a:defRPr/>
            </a:pPr>
            <a:r>
              <a:rPr lang="en-US" dirty="0"/>
              <a:t>Self-paced</a:t>
            </a:r>
            <a:endParaRPr lang="en-US" dirty="0" smtClean="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Selective-</a:t>
            </a:r>
            <a:r>
              <a:rPr lang="en-US" dirty="0" err="1" smtClean="0"/>
              <a:t>Backprop’s</a:t>
            </a:r>
            <a:r>
              <a:rPr lang="en-US" dirty="0" smtClean="0"/>
              <a:t> Usefulness Metric</a:t>
            </a:r>
            <a:endParaRPr lang="en-US" dirty="0"/>
          </a:p>
        </p:txBody>
      </p:sp>
      <p:grpSp>
        <p:nvGrpSpPr>
          <p:cNvPr id="14" name="Group 13"/>
          <p:cNvGrpSpPr>
            <a:grpSpLocks/>
          </p:cNvGrpSpPr>
          <p:nvPr/>
        </p:nvGrpSpPr>
        <p:grpSpPr bwMode="auto">
          <a:xfrm>
            <a:off x="4089400" y="3274425"/>
            <a:ext cx="6451600" cy="1257300"/>
            <a:chOff x="4451351" y="3057524"/>
            <a:chExt cx="6452519" cy="1257300"/>
          </a:xfrm>
        </p:grpSpPr>
        <p:pic>
          <p:nvPicPr>
            <p:cNvPr id="35854" name="Picture 9"/>
            <p:cNvPicPr>
              <a:picLocks noChangeAspect="1"/>
            </p:cNvPicPr>
            <p:nvPr/>
          </p:nvPicPr>
          <p:blipFill>
            <a:blip r:embed="rId3">
              <a:extLst>
                <a:ext uri="{28A0092B-C50C-407E-A947-70E740481C1C}">
                  <a14:useLocalDpi xmlns:a14="http://schemas.microsoft.com/office/drawing/2010/main" val="0"/>
                </a:ext>
              </a:extLst>
            </a:blip>
            <a:srcRect l="83928" t="53442" r="7507" b="41245"/>
            <a:stretch>
              <a:fillRect/>
            </a:stretch>
          </p:blipFill>
          <p:spPr bwMode="auto">
            <a:xfrm>
              <a:off x="4451351" y="3057524"/>
              <a:ext cx="211455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55" name="TextBox 10"/>
            <p:cNvSpPr txBox="1">
              <a:spLocks noChangeArrowheads="1"/>
            </p:cNvSpPr>
            <p:nvPr/>
          </p:nvSpPr>
          <p:spPr bwMode="auto">
            <a:xfrm>
              <a:off x="6502401" y="3119523"/>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dirty="0">
                  <a:latin typeface="Myriad Pro Bold Condensed" charset="0"/>
                  <a:ea typeface="Myriad Pro Bold Condensed" charset="0"/>
                  <a:cs typeface="Myriad Pro Bold Condensed" charset="0"/>
                </a:rPr>
                <a:t>= [0.1, 0.3, 0.6]</a:t>
              </a:r>
            </a:p>
          </p:txBody>
        </p:sp>
      </p:grpSp>
      <p:grpSp>
        <p:nvGrpSpPr>
          <p:cNvPr id="13" name="Group 12"/>
          <p:cNvGrpSpPr>
            <a:grpSpLocks/>
          </p:cNvGrpSpPr>
          <p:nvPr/>
        </p:nvGrpSpPr>
        <p:grpSpPr bwMode="auto">
          <a:xfrm>
            <a:off x="4110038" y="1901238"/>
            <a:ext cx="6410325" cy="1200150"/>
            <a:chOff x="4514851" y="4386262"/>
            <a:chExt cx="6409655" cy="1200150"/>
          </a:xfrm>
        </p:grpSpPr>
        <p:pic>
          <p:nvPicPr>
            <p:cNvPr id="35852" name="Picture 8"/>
            <p:cNvPicPr>
              <a:picLocks noChangeAspect="1"/>
            </p:cNvPicPr>
            <p:nvPr/>
          </p:nvPicPr>
          <p:blipFill>
            <a:blip r:embed="rId3">
              <a:extLst>
                <a:ext uri="{28A0092B-C50C-407E-A947-70E740481C1C}">
                  <a14:useLocalDpi xmlns:a14="http://schemas.microsoft.com/office/drawing/2010/main" val="0"/>
                </a:ext>
              </a:extLst>
            </a:blip>
            <a:srcRect l="83900" t="63164" r="8046" b="31763"/>
            <a:stretch>
              <a:fillRect/>
            </a:stretch>
          </p:blipFill>
          <p:spPr bwMode="auto">
            <a:xfrm>
              <a:off x="4514851" y="4386262"/>
              <a:ext cx="19875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53" name="TextBox 11"/>
            <p:cNvSpPr txBox="1">
              <a:spLocks noChangeArrowheads="1"/>
            </p:cNvSpPr>
            <p:nvPr/>
          </p:nvSpPr>
          <p:spPr bwMode="auto">
            <a:xfrm>
              <a:off x="6523037" y="4478505"/>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dirty="0">
                  <a:latin typeface="Myriad Pro Bold Condensed" charset="0"/>
                  <a:ea typeface="Myriad Pro Bold Condensed" charset="0"/>
                  <a:cs typeface="Myriad Pro Bold Condensed" charset="0"/>
                </a:rPr>
                <a:t>= [0, 0, 1]</a:t>
              </a:r>
            </a:p>
          </p:txBody>
        </p:sp>
      </p:grpSp>
      <p:grpSp>
        <p:nvGrpSpPr>
          <p:cNvPr id="18" name="Group 17"/>
          <p:cNvGrpSpPr>
            <a:grpSpLocks/>
          </p:cNvGrpSpPr>
          <p:nvPr/>
        </p:nvGrpSpPr>
        <p:grpSpPr bwMode="auto">
          <a:xfrm>
            <a:off x="4206875" y="4501563"/>
            <a:ext cx="7816850" cy="1657350"/>
            <a:chOff x="2725276" y="4129891"/>
            <a:chExt cx="7816183" cy="1657350"/>
          </a:xfrm>
        </p:grpSpPr>
        <p:pic>
          <p:nvPicPr>
            <p:cNvPr id="35850" name="Picture 7"/>
            <p:cNvPicPr>
              <a:picLocks noChangeAspect="1"/>
            </p:cNvPicPr>
            <p:nvPr/>
          </p:nvPicPr>
          <p:blipFill>
            <a:blip r:embed="rId4">
              <a:extLst>
                <a:ext uri="{28A0092B-C50C-407E-A947-70E740481C1C}">
                  <a14:useLocalDpi xmlns:a14="http://schemas.microsoft.com/office/drawing/2010/main" val="0"/>
                </a:ext>
              </a:extLst>
            </a:blip>
            <a:srcRect l="40802" t="57986" r="25896" b="31944"/>
            <a:stretch>
              <a:fillRect/>
            </a:stretch>
          </p:blipFill>
          <p:spPr bwMode="auto">
            <a:xfrm>
              <a:off x="2725276" y="4129891"/>
              <a:ext cx="5718629" cy="165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51" name="TextBox 15"/>
            <p:cNvSpPr txBox="1">
              <a:spLocks noChangeArrowheads="1"/>
            </p:cNvSpPr>
            <p:nvPr/>
          </p:nvSpPr>
          <p:spPr bwMode="auto">
            <a:xfrm>
              <a:off x="8198302" y="4341398"/>
              <a:ext cx="2343157"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a:latin typeface="Myriad Pro Bold Condensed" charset="0"/>
                  <a:ea typeface="Myriad Pro Bold Condensed" charset="0"/>
                  <a:cs typeface="Myriad Pro Bold Condensed" charset="0"/>
                </a:rPr>
                <a:t>= 0.509</a:t>
              </a:r>
            </a:p>
          </p:txBody>
        </p:sp>
      </p:grpSp>
      <p:pic>
        <p:nvPicPr>
          <p:cNvPr id="19" name="Picture 18"/>
          <p:cNvPicPr>
            <a:picLocks noChangeAspect="1"/>
          </p:cNvPicPr>
          <p:nvPr/>
        </p:nvPicPr>
        <p:blipFill>
          <a:blip r:embed="rId4">
            <a:extLst>
              <a:ext uri="{28A0092B-C50C-407E-A947-70E740481C1C}">
                <a14:useLocalDpi xmlns:a14="http://schemas.microsoft.com/office/drawing/2010/main" val="0"/>
              </a:ext>
            </a:extLst>
          </a:blip>
          <a:srcRect l="19223" t="57925" r="62135" b="32005"/>
          <a:stretch>
            <a:fillRect/>
          </a:stretch>
        </p:blipFill>
        <p:spPr bwMode="auto">
          <a:xfrm>
            <a:off x="3719513" y="5998575"/>
            <a:ext cx="3200400" cy="165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extBox 20"/>
          <p:cNvSpPr txBox="1">
            <a:spLocks noChangeArrowheads="1"/>
          </p:cNvSpPr>
          <p:nvPr/>
        </p:nvSpPr>
        <p:spPr bwMode="auto">
          <a:xfrm>
            <a:off x="6919913" y="6263688"/>
            <a:ext cx="234315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a:latin typeface="Myriad Pro Bold Condensed" charset="0"/>
                <a:ea typeface="Myriad Pro Bold Condensed" charset="0"/>
                <a:cs typeface="Myriad Pro Bold Condensed" charset="0"/>
              </a:rPr>
              <a:t>= 0.509</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b="1" dirty="0" smtClean="0">
                <a:solidFill>
                  <a:schemeClr val="bg1"/>
                </a:solidFill>
                <a:latin typeface="Myriad Pro Bold Condensed" charset="0"/>
                <a:ea typeface="Myriad Pro Bold Condensed" charset="0"/>
                <a:cs typeface="Myriad Pro Bold Condensed" charset="0"/>
              </a:rPr>
              <a:t>Introduction</a:t>
            </a:r>
          </a:p>
          <a:p>
            <a:pPr>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DNN Training Overview</a:t>
            </a:r>
          </a:p>
          <a:p>
            <a:pPr fontAlgn="auto">
              <a:spcAft>
                <a:spcPts val="0"/>
              </a:spcAft>
              <a:defRPr/>
            </a:pPr>
            <a:endParaRPr lang="en-US" sz="4500" b="1" dirty="0" smtClean="0">
              <a:latin typeface="Myriad Pro Bold Condensed" charset="0"/>
              <a:ea typeface="Myriad Pro Bold Condensed" charset="0"/>
              <a:cs typeface="Myriad Pro Bold Condense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Selective-</a:t>
            </a:r>
            <a:r>
              <a:rPr lang="en-US" sz="4500" b="1" dirty="0" err="1" smtClean="0">
                <a:solidFill>
                  <a:schemeClr val="bg1"/>
                </a:solidFill>
                <a:latin typeface="Myriad Pro Bold Condensed" charset="0"/>
                <a:ea typeface="Myriad Pro Bold Condensed" charset="0"/>
                <a:cs typeface="Myriad Pro Bold Condensed" charset="0"/>
              </a:rPr>
              <a:t>Backprop</a:t>
            </a:r>
            <a:r>
              <a:rPr lang="en-US" sz="4500" b="1" dirty="0" smtClean="0">
                <a:solidFill>
                  <a:schemeClr val="bg1"/>
                </a:solidFill>
                <a:latin typeface="Myriad Pro Bold Condensed" charset="0"/>
                <a:ea typeface="Myriad Pro Bold Condensed" charset="0"/>
                <a:cs typeface="Myriad Pro Bold Condensed" charset="0"/>
              </a:rPr>
              <a:t> Approach</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accent1"/>
                </a:solidFill>
                <a:latin typeface="Myriad Pro Bold Condensed" charset="0"/>
                <a:ea typeface="Myriad Pro Bold Condensed" charset="0"/>
                <a:cs typeface="Myriad Pro Bold Condensed" charset="0"/>
              </a:rPr>
              <a:t>Selective-</a:t>
            </a:r>
            <a:r>
              <a:rPr lang="en-US" sz="4500" b="1" dirty="0" err="1" smtClean="0">
                <a:solidFill>
                  <a:schemeClr val="accent1"/>
                </a:solidFill>
                <a:latin typeface="Myriad Pro Bold Condensed" charset="0"/>
                <a:ea typeface="Myriad Pro Bold Condensed" charset="0"/>
                <a:cs typeface="Myriad Pro Bold Condensed" charset="0"/>
              </a:rPr>
              <a:t>Backprop</a:t>
            </a:r>
            <a:r>
              <a:rPr lang="en-US" sz="4500" b="1" dirty="0" smtClean="0">
                <a:solidFill>
                  <a:schemeClr val="accent1"/>
                </a:solidFill>
                <a:latin typeface="Myriad Pro Bold Condensed" charset="0"/>
                <a:ea typeface="Myriad Pro Bold Condensed" charset="0"/>
                <a:cs typeface="Myriad Pro Bold Condensed" charset="0"/>
              </a:rPr>
              <a:t> Evaluation</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Conclusion</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19006393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18147" y="5498181"/>
            <a:ext cx="13093116" cy="1371600"/>
          </a:xfrm>
        </p:spPr>
        <p:txBody>
          <a:bodyPr>
            <a:noAutofit/>
          </a:bodyPr>
          <a:lstStyle/>
          <a:p>
            <a:pPr algn="l">
              <a:defRPr/>
            </a:pPr>
            <a:r>
              <a:rPr lang="en-US" sz="7000" b="1" dirty="0" smtClean="0">
                <a:solidFill>
                  <a:schemeClr val="accent1"/>
                </a:solidFill>
                <a:latin typeface="Myriad Pro Bold Condensed" charset="0"/>
                <a:ea typeface="Myriad Pro Bold Condensed" charset="0"/>
                <a:cs typeface="Myriad Pro Bold Condensed" charset="0"/>
              </a:rPr>
              <a:t>Experimental setup</a:t>
            </a:r>
            <a:endParaRPr lang="en-US" sz="7000" b="1" dirty="0">
              <a:solidFill>
                <a:schemeClr val="accent1"/>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15350327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Training DNNs is challenging</a:t>
            </a:r>
            <a:endParaRPr lang="en-US" dirty="0"/>
          </a:p>
        </p:txBody>
      </p:sp>
      <p:sp>
        <p:nvSpPr>
          <p:cNvPr id="5" name="Content Placeholder 2"/>
          <p:cNvSpPr>
            <a:spLocks noGrp="1"/>
          </p:cNvSpPr>
          <p:nvPr>
            <p:ph idx="1"/>
          </p:nvPr>
        </p:nvSpPr>
        <p:spPr>
          <a:xfrm>
            <a:off x="2579102" y="5618914"/>
            <a:ext cx="3917950" cy="960437"/>
          </a:xfrm>
        </p:spPr>
        <p:txBody>
          <a:bodyPr>
            <a:normAutofit/>
          </a:bodyPr>
          <a:lstStyle/>
          <a:p>
            <a:pPr marL="0" indent="0" algn="ctr">
              <a:buFontTx/>
              <a:buNone/>
              <a:defRPr/>
            </a:pPr>
            <a:r>
              <a:rPr lang="en-US" sz="4000" b="1" dirty="0" smtClean="0">
                <a:solidFill>
                  <a:srgbClr val="00B0F0"/>
                </a:solidFill>
                <a:latin typeface="Myriad Pro Bold Condensed" charset="0"/>
                <a:ea typeface="Myriad Pro Bold Condensed" charset="0"/>
                <a:cs typeface="Myriad Pro Bold Condensed" charset="0"/>
              </a:rPr>
              <a:t>Resource-Intensive</a:t>
            </a:r>
            <a:endParaRPr lang="en-US" sz="4000" b="1" dirty="0">
              <a:solidFill>
                <a:srgbClr val="00B0F0"/>
              </a:solidFill>
              <a:latin typeface="Myriad Pro Bold Condensed" charset="0"/>
              <a:ea typeface="Myriad Pro Bold Condensed" charset="0"/>
              <a:cs typeface="Myriad Pro Bold Condensed" charset="0"/>
            </a:endParaRPr>
          </a:p>
        </p:txBody>
      </p:sp>
      <p:sp>
        <p:nvSpPr>
          <p:cNvPr id="6" name="Content Placeholder 2"/>
          <p:cNvSpPr txBox="1">
            <a:spLocks/>
          </p:cNvSpPr>
          <p:nvPr/>
        </p:nvSpPr>
        <p:spPr bwMode="auto">
          <a:xfrm>
            <a:off x="9111916" y="5533336"/>
            <a:ext cx="4780547"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00B0F0"/>
                </a:solidFill>
                <a:latin typeface="Myriad Pro Bold Condensed" charset="0"/>
                <a:ea typeface="Myriad Pro Bold Condensed" charset="0"/>
                <a:cs typeface="Myriad Pro Bold Condensed" charset="0"/>
              </a:rPr>
              <a:t>Models </a:t>
            </a:r>
            <a:r>
              <a:rPr lang="en-US" kern="0" smtClean="0">
                <a:solidFill>
                  <a:srgbClr val="00B0F0"/>
                </a:solidFill>
                <a:latin typeface="Myriad Pro Bold Condensed" charset="0"/>
                <a:ea typeface="Myriad Pro Bold Condensed" charset="0"/>
                <a:cs typeface="Myriad Pro Bold Condensed" charset="0"/>
              </a:rPr>
              <a:t>are error-prone</a:t>
            </a:r>
            <a:endParaRPr lang="en-US" kern="0" dirty="0">
              <a:solidFill>
                <a:srgbClr val="00B0F0"/>
              </a:solidFill>
              <a:latin typeface="Myriad Pro Bold Condensed" charset="0"/>
              <a:ea typeface="Myriad Pro Bold Condensed" charset="0"/>
              <a:cs typeface="Myriad Pro Bold Condensed" charset="0"/>
            </a:endParaRP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3227" t="13114" r="11315" b="14207"/>
          <a:stretch/>
        </p:blipFill>
        <p:spPr>
          <a:xfrm>
            <a:off x="1296152" y="2853322"/>
            <a:ext cx="2215231" cy="2133600"/>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l="14699" t="17933" r="14736" b="18883"/>
          <a:stretch/>
        </p:blipFill>
        <p:spPr>
          <a:xfrm>
            <a:off x="3775305" y="2853322"/>
            <a:ext cx="2382880" cy="2133600"/>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56758" y="2642686"/>
            <a:ext cx="2104012" cy="2554872"/>
          </a:xfrm>
          <a:prstGeom prst="rect">
            <a:avLst/>
          </a:prstGeom>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35308" y="2853323"/>
            <a:ext cx="1867008" cy="2528240"/>
          </a:xfrm>
          <a:prstGeom prst="rect">
            <a:avLst/>
          </a:prstGeom>
        </p:spPr>
      </p:pic>
    </p:spTree>
    <p:extLst>
      <p:ext uri="{BB962C8B-B14F-4D97-AF65-F5344CB8AC3E}">
        <p14:creationId xmlns:p14="http://schemas.microsoft.com/office/powerpoint/2010/main" val="820871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Datasets</a:t>
            </a:r>
            <a:endParaRPr lang="en-US" dirty="0"/>
          </a:p>
        </p:txBody>
      </p:sp>
      <p:sp>
        <p:nvSpPr>
          <p:cNvPr id="11" name="Content Placeholder 2"/>
          <p:cNvSpPr>
            <a:spLocks noGrp="1"/>
          </p:cNvSpPr>
          <p:nvPr>
            <p:ph idx="1"/>
          </p:nvPr>
        </p:nvSpPr>
        <p:spPr>
          <a:xfrm>
            <a:off x="1263650" y="5440363"/>
            <a:ext cx="2603500" cy="960437"/>
          </a:xfrm>
        </p:spPr>
        <p:txBody>
          <a:bodyPr>
            <a:normAutofit/>
          </a:bodyPr>
          <a:lstStyle/>
          <a:p>
            <a:pPr marL="0" indent="0" algn="ctr">
              <a:buFontTx/>
              <a:buNone/>
              <a:defRPr/>
            </a:pPr>
            <a:r>
              <a:rPr lang="en-US" sz="4000" b="1" dirty="0" smtClean="0">
                <a:solidFill>
                  <a:srgbClr val="00B0F0"/>
                </a:solidFill>
                <a:latin typeface="Myriad Pro Bold Condensed" charset="0"/>
                <a:ea typeface="Myriad Pro Bold Condensed" charset="0"/>
                <a:cs typeface="Myriad Pro Bold Condensed" charset="0"/>
              </a:rPr>
              <a:t>MNIST</a:t>
            </a:r>
            <a:endParaRPr lang="en-US" sz="4000" b="1" dirty="0">
              <a:solidFill>
                <a:srgbClr val="00B0F0"/>
              </a:solidFill>
              <a:latin typeface="Myriad Pro Bold Condensed" charset="0"/>
              <a:ea typeface="Myriad Pro Bold Condensed" charset="0"/>
              <a:cs typeface="Myriad Pro Bold Condensed" charset="0"/>
            </a:endParaRPr>
          </a:p>
        </p:txBody>
      </p:sp>
      <p:pic>
        <p:nvPicPr>
          <p:cNvPr id="37893"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138738" y="2189163"/>
            <a:ext cx="3786187" cy="298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894" name="Picture 8"/>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2938" y="2189163"/>
            <a:ext cx="3975100" cy="298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895" name="TextBox 9"/>
          <p:cNvSpPr txBox="1">
            <a:spLocks noChangeArrowheads="1"/>
          </p:cNvSpPr>
          <p:nvPr/>
        </p:nvSpPr>
        <p:spPr bwMode="auto">
          <a:xfrm>
            <a:off x="3514725" y="6400800"/>
            <a:ext cx="1841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endParaRPr lang="x-none" altLang="x-none" b="0" dirty="0">
              <a:latin typeface="Myriad Pro Condensed" charset="0"/>
            </a:endParaRPr>
          </a:p>
        </p:txBody>
      </p:sp>
      <p:sp>
        <p:nvSpPr>
          <p:cNvPr id="37897" name="TextBox 12"/>
          <p:cNvSpPr txBox="1">
            <a:spLocks noChangeArrowheads="1"/>
          </p:cNvSpPr>
          <p:nvPr/>
        </p:nvSpPr>
        <p:spPr bwMode="auto">
          <a:xfrm>
            <a:off x="946150" y="6046788"/>
            <a:ext cx="3236913"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b="0">
                <a:latin typeface="Myriad Pro Condensed" charset="0"/>
                <a:ea typeface="Myriad Pro Condensed" charset="0"/>
                <a:cs typeface="Myriad Pro Condensed" charset="0"/>
              </a:rPr>
              <a:t>50,000 Training Images</a:t>
            </a:r>
          </a:p>
        </p:txBody>
      </p:sp>
      <p:sp>
        <p:nvSpPr>
          <p:cNvPr id="14" name="Content Placeholder 2"/>
          <p:cNvSpPr txBox="1">
            <a:spLocks/>
          </p:cNvSpPr>
          <p:nvPr/>
        </p:nvSpPr>
        <p:spPr bwMode="auto">
          <a:xfrm>
            <a:off x="5643563" y="5440363"/>
            <a:ext cx="2603500"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00B0F0"/>
                </a:solidFill>
                <a:latin typeface="Myriad Pro Bold Condensed" charset="0"/>
                <a:ea typeface="Myriad Pro Bold Condensed" charset="0"/>
                <a:cs typeface="Myriad Pro Bold Condensed" charset="0"/>
              </a:rPr>
              <a:t>CIFAR10</a:t>
            </a:r>
            <a:endParaRPr lang="en-US" kern="0" dirty="0">
              <a:solidFill>
                <a:srgbClr val="00B0F0"/>
              </a:solidFill>
              <a:latin typeface="Myriad Pro Bold Condensed" charset="0"/>
              <a:ea typeface="Myriad Pro Bold Condensed" charset="0"/>
              <a:cs typeface="Myriad Pro Bold Condensed" charset="0"/>
            </a:endParaRPr>
          </a:p>
        </p:txBody>
      </p:sp>
      <p:sp>
        <p:nvSpPr>
          <p:cNvPr id="37899" name="TextBox 14"/>
          <p:cNvSpPr txBox="1">
            <a:spLocks noChangeArrowheads="1"/>
          </p:cNvSpPr>
          <p:nvPr/>
        </p:nvSpPr>
        <p:spPr bwMode="auto">
          <a:xfrm>
            <a:off x="5329238" y="6045200"/>
            <a:ext cx="3235325" cy="60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b="0">
                <a:latin typeface="Myriad Pro Condensed" charset="0"/>
                <a:ea typeface="Myriad Pro Condensed" charset="0"/>
                <a:cs typeface="Myriad Pro Condensed" charset="0"/>
              </a:rPr>
              <a:t>60,000 Training Images</a:t>
            </a:r>
          </a:p>
        </p:txBody>
      </p:sp>
      <p:pic>
        <p:nvPicPr>
          <p:cNvPr id="37900" name="Picture 12"/>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601200" y="2241550"/>
            <a:ext cx="4392613" cy="293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Content Placeholder 2"/>
          <p:cNvSpPr txBox="1">
            <a:spLocks/>
          </p:cNvSpPr>
          <p:nvPr/>
        </p:nvSpPr>
        <p:spPr bwMode="auto">
          <a:xfrm>
            <a:off x="10340975" y="5440363"/>
            <a:ext cx="2603500"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00B0F0"/>
                </a:solidFill>
                <a:latin typeface="Myriad Pro Bold Condensed" charset="0"/>
                <a:ea typeface="Myriad Pro Bold Condensed" charset="0"/>
                <a:cs typeface="Myriad Pro Bold Condensed" charset="0"/>
              </a:rPr>
              <a:t>SVHN</a:t>
            </a:r>
            <a:endParaRPr lang="en-US" kern="0" dirty="0">
              <a:solidFill>
                <a:srgbClr val="00B0F0"/>
              </a:solidFill>
              <a:latin typeface="Myriad Pro Bold Condensed" charset="0"/>
              <a:ea typeface="Myriad Pro Bold Condensed" charset="0"/>
              <a:cs typeface="Myriad Pro Bold Condensed" charset="0"/>
            </a:endParaRPr>
          </a:p>
        </p:txBody>
      </p:sp>
      <p:sp>
        <p:nvSpPr>
          <p:cNvPr id="37902" name="TextBox 14"/>
          <p:cNvSpPr txBox="1">
            <a:spLocks noChangeArrowheads="1"/>
          </p:cNvSpPr>
          <p:nvPr/>
        </p:nvSpPr>
        <p:spPr bwMode="auto">
          <a:xfrm>
            <a:off x="10025063" y="6045200"/>
            <a:ext cx="340029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b="0" dirty="0" smtClean="0">
                <a:latin typeface="Myriad Pro Condensed" charset="0"/>
                <a:ea typeface="Myriad Pro Condensed" charset="0"/>
                <a:cs typeface="Myriad Pro Condensed" charset="0"/>
              </a:rPr>
              <a:t>604,388 Training </a:t>
            </a:r>
            <a:r>
              <a:rPr lang="en-US" altLang="x-none" sz="3300" b="0" dirty="0">
                <a:latin typeface="Myriad Pro Condensed" charset="0"/>
                <a:ea typeface="Myriad Pro Condensed" charset="0"/>
                <a:cs typeface="Myriad Pro Condensed" charset="0"/>
              </a:rPr>
              <a:t>Images</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Approaches</a:t>
            </a:r>
            <a:endParaRPr lang="en-US" dirty="0"/>
          </a:p>
        </p:txBody>
      </p:sp>
      <p:sp>
        <p:nvSpPr>
          <p:cNvPr id="11" name="Content Placeholder 2"/>
          <p:cNvSpPr>
            <a:spLocks noGrp="1"/>
          </p:cNvSpPr>
          <p:nvPr>
            <p:ph idx="1"/>
          </p:nvPr>
        </p:nvSpPr>
        <p:spPr>
          <a:xfrm>
            <a:off x="1715670" y="2793415"/>
            <a:ext cx="2603500" cy="960437"/>
          </a:xfrm>
        </p:spPr>
        <p:txBody>
          <a:bodyPr>
            <a:normAutofit/>
          </a:bodyPr>
          <a:lstStyle/>
          <a:p>
            <a:pPr marL="0" indent="0">
              <a:buFontTx/>
              <a:buNone/>
              <a:defRPr/>
            </a:pPr>
            <a:r>
              <a:rPr lang="en-US" sz="4500" b="1" dirty="0" smtClean="0">
                <a:solidFill>
                  <a:schemeClr val="accent1"/>
                </a:solidFill>
                <a:latin typeface="Myriad Pro Bold Condensed" charset="0"/>
                <a:ea typeface="Myriad Pro Bold Condensed" charset="0"/>
                <a:cs typeface="Myriad Pro Bold Condensed" charset="0"/>
              </a:rPr>
              <a:t>Baseline</a:t>
            </a:r>
            <a:endParaRPr lang="en-US" sz="4500" b="1" dirty="0">
              <a:solidFill>
                <a:schemeClr val="accent1"/>
              </a:solidFill>
              <a:latin typeface="Myriad Pro Bold Condensed" charset="0"/>
              <a:ea typeface="Myriad Pro Bold Condensed" charset="0"/>
              <a:cs typeface="Myriad Pro Bold Condensed" charset="0"/>
            </a:endParaRPr>
          </a:p>
        </p:txBody>
      </p:sp>
      <p:sp>
        <p:nvSpPr>
          <p:cNvPr id="37895" name="TextBox 9"/>
          <p:cNvSpPr txBox="1">
            <a:spLocks noChangeArrowheads="1"/>
          </p:cNvSpPr>
          <p:nvPr/>
        </p:nvSpPr>
        <p:spPr bwMode="auto">
          <a:xfrm>
            <a:off x="2969294" y="5614736"/>
            <a:ext cx="1841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endParaRPr lang="x-none" altLang="x-none" b="0" dirty="0">
              <a:latin typeface="Myriad Pro Condensed" charset="0"/>
            </a:endParaRPr>
          </a:p>
        </p:txBody>
      </p:sp>
      <p:sp>
        <p:nvSpPr>
          <p:cNvPr id="14" name="Content Placeholder 2"/>
          <p:cNvSpPr txBox="1">
            <a:spLocks/>
          </p:cNvSpPr>
          <p:nvPr/>
        </p:nvSpPr>
        <p:spPr bwMode="auto">
          <a:xfrm>
            <a:off x="1715670" y="4213641"/>
            <a:ext cx="3676900"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00B0F0"/>
                </a:solidFill>
                <a:latin typeface="Myriad Pro Bold Condensed" charset="0"/>
                <a:ea typeface="Myriad Pro Bold Condensed" charset="0"/>
                <a:cs typeface="Myriad Pro Bold Condensed" charset="0"/>
              </a:rPr>
              <a:t>Katharopoulos18</a:t>
            </a:r>
            <a:endParaRPr lang="en-US" sz="4500" kern="0" dirty="0">
              <a:solidFill>
                <a:srgbClr val="00B0F0"/>
              </a:solidFill>
              <a:latin typeface="Myriad Pro Bold Condensed" charset="0"/>
              <a:ea typeface="Myriad Pro Bold Condensed" charset="0"/>
              <a:cs typeface="Myriad Pro Bold Condensed" charset="0"/>
            </a:endParaRPr>
          </a:p>
        </p:txBody>
      </p:sp>
      <p:sp>
        <p:nvSpPr>
          <p:cNvPr id="15" name="Content Placeholder 2"/>
          <p:cNvSpPr txBox="1">
            <a:spLocks/>
          </p:cNvSpPr>
          <p:nvPr/>
        </p:nvSpPr>
        <p:spPr bwMode="auto">
          <a:xfrm>
            <a:off x="1715670" y="5652998"/>
            <a:ext cx="5824746"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buFontTx/>
              <a:buNone/>
              <a:defRPr/>
            </a:pPr>
            <a:r>
              <a:rPr lang="en-US" sz="4500" kern="0" dirty="0" smtClean="0">
                <a:solidFill>
                  <a:srgbClr val="C988BB"/>
                </a:solidFill>
                <a:latin typeface="Myriad Pro Bold Condensed" charset="0"/>
                <a:ea typeface="Myriad Pro Bold Condensed" charset="0"/>
                <a:cs typeface="Myriad Pro Bold Condensed" charset="0"/>
              </a:rPr>
              <a:t>Selective-</a:t>
            </a:r>
            <a:r>
              <a:rPr lang="en-US" sz="4500" kern="0" dirty="0" err="1" smtClean="0">
                <a:solidFill>
                  <a:srgbClr val="C988BB"/>
                </a:solidFill>
                <a:latin typeface="Myriad Pro Bold Condensed" charset="0"/>
                <a:ea typeface="Myriad Pro Bold Condensed" charset="0"/>
                <a:cs typeface="Myriad Pro Bold Condensed" charset="0"/>
              </a:rPr>
              <a:t>Backprop</a:t>
            </a:r>
            <a:r>
              <a:rPr lang="en-US" sz="4500" kern="0" dirty="0" smtClean="0">
                <a:solidFill>
                  <a:srgbClr val="C988BB"/>
                </a:solidFill>
                <a:latin typeface="Myriad Pro Bold Condensed" charset="0"/>
                <a:ea typeface="Myriad Pro Bold Condensed" charset="0"/>
                <a:cs typeface="Myriad Pro Bold Condensed" charset="0"/>
              </a:rPr>
              <a:t> (Us)</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13" name="TextBox 12"/>
          <p:cNvSpPr txBox="1">
            <a:spLocks noChangeArrowheads="1"/>
          </p:cNvSpPr>
          <p:nvPr/>
        </p:nvSpPr>
        <p:spPr bwMode="auto">
          <a:xfrm>
            <a:off x="1715670" y="3434639"/>
            <a:ext cx="1648208"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b="0" dirty="0" smtClean="0">
                <a:latin typeface="Myriad Pro Condensed" charset="0"/>
                <a:ea typeface="Myriad Pro Condensed" charset="0"/>
                <a:cs typeface="Myriad Pro Condensed" charset="0"/>
              </a:rPr>
              <a:t>No filtering</a:t>
            </a:r>
            <a:endParaRPr lang="en-US" altLang="x-none" sz="3300" b="0" dirty="0">
              <a:latin typeface="Myriad Pro Condensed" charset="0"/>
              <a:ea typeface="Myriad Pro Condensed" charset="0"/>
              <a:cs typeface="Myriad Pro Condensed" charset="0"/>
            </a:endParaRPr>
          </a:p>
        </p:txBody>
      </p:sp>
      <p:sp>
        <p:nvSpPr>
          <p:cNvPr id="16" name="TextBox 15"/>
          <p:cNvSpPr txBox="1">
            <a:spLocks noChangeArrowheads="1"/>
          </p:cNvSpPr>
          <p:nvPr/>
        </p:nvSpPr>
        <p:spPr bwMode="auto">
          <a:xfrm>
            <a:off x="1715670" y="4873996"/>
            <a:ext cx="2281394"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b="0" dirty="0" smtClean="0">
                <a:latin typeface="Myriad Pro Condensed" charset="0"/>
                <a:ea typeface="Myriad Pro Condensed" charset="0"/>
                <a:cs typeface="Myriad Pro Condensed" charset="0"/>
              </a:rPr>
              <a:t>Static selectivity</a:t>
            </a:r>
            <a:endParaRPr lang="en-US" altLang="x-none" sz="3300" b="0" dirty="0">
              <a:latin typeface="Myriad Pro Condensed" charset="0"/>
              <a:ea typeface="Myriad Pro Condensed" charset="0"/>
              <a:cs typeface="Myriad Pro Condensed" charset="0"/>
            </a:endParaRPr>
          </a:p>
        </p:txBody>
      </p:sp>
    </p:spTree>
    <p:extLst>
      <p:ext uri="{BB962C8B-B14F-4D97-AF65-F5344CB8AC3E}">
        <p14:creationId xmlns:p14="http://schemas.microsoft.com/office/powerpoint/2010/main" val="182402915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18147" y="5498181"/>
            <a:ext cx="13093116" cy="1371600"/>
          </a:xfrm>
        </p:spPr>
        <p:txBody>
          <a:bodyPr>
            <a:noAutofit/>
          </a:bodyPr>
          <a:lstStyle/>
          <a:p>
            <a:pPr algn="l">
              <a:defRPr/>
            </a:pPr>
            <a:r>
              <a:rPr lang="en-US" sz="7000" b="1" dirty="0" smtClean="0">
                <a:solidFill>
                  <a:schemeClr val="accent1"/>
                </a:solidFill>
                <a:latin typeface="Myriad Pro Bold Condensed" charset="0"/>
                <a:ea typeface="Myriad Pro Bold Condensed" charset="0"/>
                <a:cs typeface="Myriad Pro Bold Condensed" charset="0"/>
              </a:rPr>
              <a:t>How does SB perform?</a:t>
            </a:r>
            <a:endParaRPr lang="en-US" sz="7000" b="1" dirty="0">
              <a:solidFill>
                <a:schemeClr val="accent1"/>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21203567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4710" y="2028826"/>
            <a:ext cx="9084364" cy="6056242"/>
          </a:xfrm>
          <a:prstGeom prst="rect">
            <a:avLst/>
          </a:prstGeom>
        </p:spPr>
      </p:pic>
      <p:sp>
        <p:nvSpPr>
          <p:cNvPr id="2" name="Title 1"/>
          <p:cNvSpPr>
            <a:spLocks noGrp="1"/>
          </p:cNvSpPr>
          <p:nvPr>
            <p:ph type="title"/>
          </p:nvPr>
        </p:nvSpPr>
        <p:spPr/>
        <p:txBody>
          <a:bodyPr/>
          <a:lstStyle/>
          <a:p>
            <a:pPr>
              <a:defRPr/>
            </a:pPr>
            <a:r>
              <a:rPr lang="en-US" dirty="0" smtClean="0"/>
              <a:t>SB on MNIST gets 2.45% err. w/ 66% fewer </a:t>
            </a:r>
            <a:r>
              <a:rPr lang="en-US" dirty="0" err="1" smtClean="0"/>
              <a:t>backprops</a:t>
            </a:r>
            <a:endParaRPr lang="en-US" dirty="0"/>
          </a:p>
        </p:txBody>
      </p:sp>
      <p:cxnSp>
        <p:nvCxnSpPr>
          <p:cNvPr id="18" name="Straight Connector 17"/>
          <p:cNvCxnSpPr/>
          <p:nvPr/>
        </p:nvCxnSpPr>
        <p:spPr bwMode="auto">
          <a:xfrm>
            <a:off x="7170359" y="2264085"/>
            <a:ext cx="0" cy="4775929"/>
          </a:xfrm>
          <a:prstGeom prst="line">
            <a:avLst/>
          </a:prstGeom>
          <a:solidFill>
            <a:schemeClr val="accent1"/>
          </a:solidFill>
          <a:ln w="28575" cap="flat" cmpd="sng" algn="ctr">
            <a:solidFill>
              <a:schemeClr val="tx1">
                <a:lumMod val="65000"/>
                <a:lumOff val="35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Straight Connector 19"/>
          <p:cNvCxnSpPr/>
          <p:nvPr/>
        </p:nvCxnSpPr>
        <p:spPr bwMode="auto">
          <a:xfrm>
            <a:off x="11269024" y="2264085"/>
            <a:ext cx="0" cy="4767521"/>
          </a:xfrm>
          <a:prstGeom prst="line">
            <a:avLst/>
          </a:prstGeom>
          <a:solidFill>
            <a:schemeClr val="accent1"/>
          </a:solidFill>
          <a:ln w="28575" cap="flat" cmpd="sng" algn="ctr">
            <a:solidFill>
              <a:schemeClr val="tx1">
                <a:lumMod val="65000"/>
                <a:lumOff val="35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2" name="Straight Connector 21"/>
          <p:cNvCxnSpPr/>
          <p:nvPr/>
        </p:nvCxnSpPr>
        <p:spPr bwMode="auto">
          <a:xfrm flipH="1">
            <a:off x="7122003" y="6156752"/>
            <a:ext cx="4098665" cy="24091"/>
          </a:xfrm>
          <a:prstGeom prst="line">
            <a:avLst/>
          </a:prstGeom>
          <a:solidFill>
            <a:schemeClr val="accent1"/>
          </a:solidFill>
          <a:ln w="28575" cap="flat" cmpd="sng" algn="ctr">
            <a:solidFill>
              <a:schemeClr val="tx1">
                <a:lumMod val="65000"/>
                <a:lumOff val="35000"/>
              </a:schemeClr>
            </a:solidFill>
            <a:prstDash val="solid"/>
            <a:round/>
            <a:headEnd type="arrow"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5" name="TextBox 24"/>
          <p:cNvSpPr txBox="1">
            <a:spLocks noChangeArrowheads="1"/>
          </p:cNvSpPr>
          <p:nvPr/>
        </p:nvSpPr>
        <p:spPr bwMode="auto">
          <a:xfrm>
            <a:off x="7261064" y="4349061"/>
            <a:ext cx="3983783"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4000" dirty="0" smtClean="0">
                <a:latin typeface="Myriad Pro Bold Condensed" charset="0"/>
                <a:ea typeface="Myriad Pro Bold Condensed" charset="0"/>
                <a:cs typeface="Myriad Pro Bold Condensed" charset="0"/>
              </a:rPr>
              <a:t>66% </a:t>
            </a:r>
            <a:r>
              <a:rPr lang="en-US" altLang="x-none" sz="4000" dirty="0">
                <a:latin typeface="Myriad Pro Bold Condensed" charset="0"/>
                <a:ea typeface="Myriad Pro Bold Condensed" charset="0"/>
                <a:cs typeface="Myriad Pro Bold Condensed" charset="0"/>
              </a:rPr>
              <a:t>fewer </a:t>
            </a:r>
            <a:r>
              <a:rPr lang="en-US" altLang="x-none" sz="4000" dirty="0" err="1">
                <a:latin typeface="Myriad Pro Bold Condensed" charset="0"/>
                <a:ea typeface="Myriad Pro Bold Condensed" charset="0"/>
                <a:cs typeface="Myriad Pro Bold Condensed" charset="0"/>
              </a:rPr>
              <a:t>backprops</a:t>
            </a:r>
            <a:endParaRPr lang="en-US" altLang="x-none" sz="4000" dirty="0">
              <a:latin typeface="Myriad Pro Bold Condensed" charset="0"/>
              <a:ea typeface="Myriad Pro Bold Condensed" charset="0"/>
              <a:cs typeface="Myriad Pro Bold Condensed" charset="0"/>
            </a:endParaRPr>
          </a:p>
        </p:txBody>
      </p:sp>
      <p:cxnSp>
        <p:nvCxnSpPr>
          <p:cNvPr id="16" name="Straight Connector 15"/>
          <p:cNvCxnSpPr/>
          <p:nvPr/>
        </p:nvCxnSpPr>
        <p:spPr bwMode="auto">
          <a:xfrm flipV="1">
            <a:off x="11250857" y="6154981"/>
            <a:ext cx="0" cy="667658"/>
          </a:xfrm>
          <a:prstGeom prst="line">
            <a:avLst/>
          </a:prstGeom>
          <a:solidFill>
            <a:schemeClr val="accent1"/>
          </a:solidFill>
          <a:ln w="28575" cap="flat" cmpd="sng" algn="ctr">
            <a:solidFill>
              <a:schemeClr val="tx1">
                <a:lumMod val="65000"/>
                <a:lumOff val="35000"/>
              </a:schemeClr>
            </a:solidFill>
            <a:prstDash val="solid"/>
            <a:round/>
            <a:headEnd type="arrow"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3" name="Straight Connector 22"/>
          <p:cNvCxnSpPr/>
          <p:nvPr/>
        </p:nvCxnSpPr>
        <p:spPr bwMode="auto">
          <a:xfrm>
            <a:off x="3866926" y="6171735"/>
            <a:ext cx="7741329" cy="0"/>
          </a:xfrm>
          <a:prstGeom prst="line">
            <a:avLst/>
          </a:prstGeom>
          <a:solidFill>
            <a:schemeClr val="accent1"/>
          </a:solidFill>
          <a:ln w="28575" cap="flat" cmpd="sng" algn="ctr">
            <a:solidFill>
              <a:schemeClr val="tx1">
                <a:lumMod val="65000"/>
                <a:lumOff val="35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Straight Connector 25"/>
          <p:cNvCxnSpPr/>
          <p:nvPr/>
        </p:nvCxnSpPr>
        <p:spPr bwMode="auto">
          <a:xfrm>
            <a:off x="3866925" y="6812525"/>
            <a:ext cx="7741329" cy="0"/>
          </a:xfrm>
          <a:prstGeom prst="line">
            <a:avLst/>
          </a:prstGeom>
          <a:solidFill>
            <a:schemeClr val="accent1"/>
          </a:solidFill>
          <a:ln w="28575" cap="flat" cmpd="sng" algn="ctr">
            <a:solidFill>
              <a:schemeClr val="tx1">
                <a:lumMod val="65000"/>
                <a:lumOff val="35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7" name="TextBox 26"/>
          <p:cNvSpPr txBox="1">
            <a:spLocks noChangeArrowheads="1"/>
          </p:cNvSpPr>
          <p:nvPr/>
        </p:nvSpPr>
        <p:spPr bwMode="auto">
          <a:xfrm>
            <a:off x="7462240" y="4349061"/>
            <a:ext cx="358143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4000" dirty="0" smtClean="0">
                <a:latin typeface="Myriad Pro Bold Condensed" charset="0"/>
                <a:ea typeface="Myriad Pro Bold Condensed" charset="0"/>
                <a:cs typeface="Myriad Pro Bold Condensed" charset="0"/>
              </a:rPr>
              <a:t>46% error decrease</a:t>
            </a:r>
            <a:endParaRPr lang="en-US" altLang="x-none" sz="4000" dirty="0">
              <a:latin typeface="Myriad Pro Bold Condensed" charset="0"/>
              <a:ea typeface="Myriad Pro Bold Condensed" charset="0"/>
              <a:cs typeface="Myriad Pro Bold Condensed"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18"/>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25"/>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20"/>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22"/>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5" grpId="1"/>
      <p:bldP spid="27"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8668" y="2028826"/>
            <a:ext cx="9084364" cy="6056242"/>
          </a:xfrm>
          <a:prstGeom prst="rect">
            <a:avLst/>
          </a:prstGeom>
        </p:spPr>
      </p:pic>
      <p:sp>
        <p:nvSpPr>
          <p:cNvPr id="2" name="Title 1"/>
          <p:cNvSpPr>
            <a:spLocks noGrp="1"/>
          </p:cNvSpPr>
          <p:nvPr>
            <p:ph type="title"/>
          </p:nvPr>
        </p:nvSpPr>
        <p:spPr/>
        <p:txBody>
          <a:bodyPr/>
          <a:lstStyle/>
          <a:p>
            <a:pPr>
              <a:defRPr/>
            </a:pPr>
            <a:r>
              <a:rPr lang="en-US" dirty="0"/>
              <a:t>SB on </a:t>
            </a:r>
            <a:r>
              <a:rPr lang="en-US" dirty="0" smtClean="0"/>
              <a:t>CIFAR10 gets 9.21% </a:t>
            </a:r>
            <a:r>
              <a:rPr lang="en-US" dirty="0"/>
              <a:t>err. w/ </a:t>
            </a:r>
            <a:r>
              <a:rPr lang="en-US" dirty="0" smtClean="0"/>
              <a:t>22% </a:t>
            </a:r>
            <a:r>
              <a:rPr lang="en-US" dirty="0"/>
              <a:t>fewer </a:t>
            </a:r>
            <a:r>
              <a:rPr lang="en-US" dirty="0" err="1"/>
              <a:t>backprops</a:t>
            </a:r>
            <a:endParaRPr lang="en-US" dirty="0"/>
          </a:p>
        </p:txBody>
      </p:sp>
      <p:cxnSp>
        <p:nvCxnSpPr>
          <p:cNvPr id="14" name="Straight Connector 13"/>
          <p:cNvCxnSpPr/>
          <p:nvPr/>
        </p:nvCxnSpPr>
        <p:spPr bwMode="auto">
          <a:xfrm>
            <a:off x="11258159" y="2270595"/>
            <a:ext cx="0" cy="4731347"/>
          </a:xfrm>
          <a:prstGeom prst="line">
            <a:avLst/>
          </a:prstGeom>
          <a:solidFill>
            <a:schemeClr val="accent1"/>
          </a:solidFill>
          <a:ln w="28575" cap="flat" cmpd="sng" algn="ctr">
            <a:solidFill>
              <a:schemeClr val="tx1">
                <a:lumMod val="65000"/>
                <a:lumOff val="35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Connector 14"/>
          <p:cNvCxnSpPr/>
          <p:nvPr/>
        </p:nvCxnSpPr>
        <p:spPr bwMode="auto">
          <a:xfrm flipH="1">
            <a:off x="7561387" y="5056947"/>
            <a:ext cx="3696773" cy="0"/>
          </a:xfrm>
          <a:prstGeom prst="line">
            <a:avLst/>
          </a:prstGeom>
          <a:solidFill>
            <a:schemeClr val="accent1"/>
          </a:solidFill>
          <a:ln w="28575" cap="flat" cmpd="sng" algn="ctr">
            <a:solidFill>
              <a:schemeClr val="tx1">
                <a:lumMod val="65000"/>
                <a:lumOff val="35000"/>
              </a:schemeClr>
            </a:solidFill>
            <a:prstDash val="solid"/>
            <a:round/>
            <a:headEnd type="arrow"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 name="TextBox 15"/>
          <p:cNvSpPr txBox="1">
            <a:spLocks noChangeArrowheads="1"/>
          </p:cNvSpPr>
          <p:nvPr/>
        </p:nvSpPr>
        <p:spPr bwMode="auto">
          <a:xfrm>
            <a:off x="7561387" y="4270952"/>
            <a:ext cx="360868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600" dirty="0" smtClean="0">
                <a:latin typeface="Myriad Pro Bold Condensed" charset="0"/>
                <a:ea typeface="Myriad Pro Bold Condensed" charset="0"/>
                <a:cs typeface="Myriad Pro Bold Condensed" charset="0"/>
              </a:rPr>
              <a:t>40% </a:t>
            </a:r>
            <a:r>
              <a:rPr lang="en-US" altLang="x-none" sz="3600" dirty="0">
                <a:latin typeface="Myriad Pro Bold Condensed" charset="0"/>
                <a:ea typeface="Myriad Pro Bold Condensed" charset="0"/>
                <a:cs typeface="Myriad Pro Bold Condensed" charset="0"/>
              </a:rPr>
              <a:t>fewer </a:t>
            </a:r>
            <a:r>
              <a:rPr lang="en-US" altLang="x-none" sz="3600" dirty="0" err="1">
                <a:latin typeface="Myriad Pro Bold Condensed" charset="0"/>
                <a:ea typeface="Myriad Pro Bold Condensed" charset="0"/>
                <a:cs typeface="Myriad Pro Bold Condensed" charset="0"/>
              </a:rPr>
              <a:t>backprops</a:t>
            </a:r>
            <a:endParaRPr lang="en-US" altLang="x-none" sz="3600" dirty="0">
              <a:latin typeface="Myriad Pro Bold Condensed" charset="0"/>
              <a:ea typeface="Myriad Pro Bold Condensed" charset="0"/>
              <a:cs typeface="Myriad Pro Bold Condensed" charset="0"/>
            </a:endParaRPr>
          </a:p>
        </p:txBody>
      </p:sp>
      <p:cxnSp>
        <p:nvCxnSpPr>
          <p:cNvPr id="17" name="Straight Connector 16"/>
          <p:cNvCxnSpPr/>
          <p:nvPr/>
        </p:nvCxnSpPr>
        <p:spPr bwMode="auto">
          <a:xfrm>
            <a:off x="7562383" y="2270595"/>
            <a:ext cx="0" cy="4731347"/>
          </a:xfrm>
          <a:prstGeom prst="line">
            <a:avLst/>
          </a:prstGeom>
          <a:solidFill>
            <a:schemeClr val="accent1"/>
          </a:solidFill>
          <a:ln w="28575" cap="flat" cmpd="sng" algn="ctr">
            <a:solidFill>
              <a:schemeClr val="tx1">
                <a:lumMod val="65000"/>
                <a:lumOff val="35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 name="Straight Connector 18"/>
          <p:cNvCxnSpPr/>
          <p:nvPr/>
        </p:nvCxnSpPr>
        <p:spPr bwMode="auto">
          <a:xfrm flipV="1">
            <a:off x="11232022" y="6355879"/>
            <a:ext cx="0" cy="432456"/>
          </a:xfrm>
          <a:prstGeom prst="line">
            <a:avLst/>
          </a:prstGeom>
          <a:solidFill>
            <a:schemeClr val="accent1"/>
          </a:solidFill>
          <a:ln w="28575" cap="flat" cmpd="sng" algn="ctr">
            <a:solidFill>
              <a:schemeClr val="tx1">
                <a:lumMod val="65000"/>
                <a:lumOff val="35000"/>
              </a:schemeClr>
            </a:solidFill>
            <a:prstDash val="solid"/>
            <a:round/>
            <a:headEnd type="arrow"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Straight Connector 19"/>
          <p:cNvCxnSpPr/>
          <p:nvPr/>
        </p:nvCxnSpPr>
        <p:spPr bwMode="auto">
          <a:xfrm>
            <a:off x="3850883" y="6350890"/>
            <a:ext cx="7741329" cy="0"/>
          </a:xfrm>
          <a:prstGeom prst="line">
            <a:avLst/>
          </a:prstGeom>
          <a:solidFill>
            <a:schemeClr val="accent1"/>
          </a:solidFill>
          <a:ln w="28575" cap="flat" cmpd="sng" algn="ctr">
            <a:solidFill>
              <a:schemeClr val="tx1">
                <a:lumMod val="65000"/>
                <a:lumOff val="35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Straight Connector 20"/>
          <p:cNvCxnSpPr/>
          <p:nvPr/>
        </p:nvCxnSpPr>
        <p:spPr bwMode="auto">
          <a:xfrm>
            <a:off x="3850882" y="6788335"/>
            <a:ext cx="7741329" cy="0"/>
          </a:xfrm>
          <a:prstGeom prst="line">
            <a:avLst/>
          </a:prstGeom>
          <a:solidFill>
            <a:schemeClr val="accent1"/>
          </a:solidFill>
          <a:ln w="28575" cap="flat" cmpd="sng" algn="ctr">
            <a:solidFill>
              <a:schemeClr val="tx1">
                <a:lumMod val="65000"/>
                <a:lumOff val="35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TextBox 21"/>
          <p:cNvSpPr txBox="1">
            <a:spLocks noChangeArrowheads="1"/>
          </p:cNvSpPr>
          <p:nvPr/>
        </p:nvSpPr>
        <p:spPr bwMode="auto">
          <a:xfrm>
            <a:off x="7601763" y="4240174"/>
            <a:ext cx="358143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4000" dirty="0" smtClean="0">
                <a:latin typeface="Myriad Pro Bold Condensed" charset="0"/>
                <a:ea typeface="Myriad Pro Bold Condensed" charset="0"/>
                <a:cs typeface="Myriad Pro Bold Condensed" charset="0"/>
              </a:rPr>
              <a:t>22% error decrease</a:t>
            </a:r>
            <a:endParaRPr lang="en-US" altLang="x-none" sz="4000" dirty="0">
              <a:latin typeface="Myriad Pro Bold Condensed" charset="0"/>
              <a:ea typeface="Myriad Pro Bold Condensed" charset="0"/>
              <a:cs typeface="Myriad Pro Bold Condensed"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17"/>
                                        </p:tgtEl>
                                        <p:attrNameLst>
                                          <p:attrName>style.visibility</p:attrName>
                                        </p:attrNameLst>
                                      </p:cBhvr>
                                      <p:to>
                                        <p:strVal val="hidden"/>
                                      </p:to>
                                    </p:set>
                                  </p:childTnLst>
                                </p:cTn>
                              </p:par>
                              <p:par>
                                <p:cTn id="21" presetID="1" presetClass="exit" presetSubtype="0" fill="hold" grpId="1" nodeType="withEffect">
                                  <p:stCondLst>
                                    <p:cond delay="0"/>
                                  </p:stCondLst>
                                  <p:childTnLst>
                                    <p:set>
                                      <p:cBhvr>
                                        <p:cTn id="22" dur="1" fill="hold">
                                          <p:stCondLst>
                                            <p:cond delay="0"/>
                                          </p:stCondLst>
                                        </p:cTn>
                                        <p:tgtEl>
                                          <p:spTgt spid="16"/>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15"/>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1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6" grpId="1"/>
      <p:bldP spid="2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8668" y="2028826"/>
            <a:ext cx="9084364" cy="6056242"/>
          </a:xfrm>
          <a:prstGeom prst="rect">
            <a:avLst/>
          </a:prstGeom>
        </p:spPr>
      </p:pic>
      <p:sp>
        <p:nvSpPr>
          <p:cNvPr id="2" name="Title 1"/>
          <p:cNvSpPr>
            <a:spLocks noGrp="1"/>
          </p:cNvSpPr>
          <p:nvPr>
            <p:ph type="title"/>
          </p:nvPr>
        </p:nvSpPr>
        <p:spPr/>
        <p:txBody>
          <a:bodyPr/>
          <a:lstStyle/>
          <a:p>
            <a:pPr>
              <a:defRPr/>
            </a:pPr>
            <a:r>
              <a:rPr lang="en-US" dirty="0"/>
              <a:t>SB on </a:t>
            </a:r>
            <a:r>
              <a:rPr lang="en-US" dirty="0" smtClean="0"/>
              <a:t>CIFAR10 decreases error by 28% compared to Kath18</a:t>
            </a:r>
            <a:endParaRPr lang="en-US" dirty="0"/>
          </a:p>
        </p:txBody>
      </p:sp>
      <p:cxnSp>
        <p:nvCxnSpPr>
          <p:cNvPr id="19" name="Straight Connector 18"/>
          <p:cNvCxnSpPr/>
          <p:nvPr/>
        </p:nvCxnSpPr>
        <p:spPr bwMode="auto">
          <a:xfrm flipV="1">
            <a:off x="11232022" y="6142342"/>
            <a:ext cx="0" cy="645993"/>
          </a:xfrm>
          <a:prstGeom prst="line">
            <a:avLst/>
          </a:prstGeom>
          <a:solidFill>
            <a:schemeClr val="accent1"/>
          </a:solidFill>
          <a:ln w="28575" cap="flat" cmpd="sng" algn="ctr">
            <a:solidFill>
              <a:schemeClr val="tx1">
                <a:lumMod val="65000"/>
                <a:lumOff val="35000"/>
              </a:schemeClr>
            </a:solidFill>
            <a:prstDash val="solid"/>
            <a:round/>
            <a:headEnd type="arrow" w="med" len="med"/>
            <a:tailEnd type="arrow"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0" name="Straight Connector 19"/>
          <p:cNvCxnSpPr/>
          <p:nvPr/>
        </p:nvCxnSpPr>
        <p:spPr bwMode="auto">
          <a:xfrm>
            <a:off x="3850882" y="6142342"/>
            <a:ext cx="7741329" cy="0"/>
          </a:xfrm>
          <a:prstGeom prst="line">
            <a:avLst/>
          </a:prstGeom>
          <a:solidFill>
            <a:schemeClr val="accent1"/>
          </a:solidFill>
          <a:ln w="28575" cap="flat" cmpd="sng" algn="ctr">
            <a:solidFill>
              <a:schemeClr val="tx1">
                <a:lumMod val="65000"/>
                <a:lumOff val="35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Straight Connector 20"/>
          <p:cNvCxnSpPr/>
          <p:nvPr/>
        </p:nvCxnSpPr>
        <p:spPr bwMode="auto">
          <a:xfrm>
            <a:off x="3850882" y="6788335"/>
            <a:ext cx="7741329" cy="0"/>
          </a:xfrm>
          <a:prstGeom prst="line">
            <a:avLst/>
          </a:prstGeom>
          <a:solidFill>
            <a:schemeClr val="accent1"/>
          </a:solidFill>
          <a:ln w="28575" cap="flat" cmpd="sng" algn="ctr">
            <a:solidFill>
              <a:schemeClr val="tx1">
                <a:lumMod val="65000"/>
                <a:lumOff val="35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2" name="TextBox 21"/>
          <p:cNvSpPr txBox="1">
            <a:spLocks noChangeArrowheads="1"/>
          </p:cNvSpPr>
          <p:nvPr/>
        </p:nvSpPr>
        <p:spPr bwMode="auto">
          <a:xfrm>
            <a:off x="7561386" y="4693759"/>
            <a:ext cx="358143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4000" dirty="0" smtClean="0">
                <a:latin typeface="Myriad Pro Bold Condensed" charset="0"/>
                <a:ea typeface="Myriad Pro Bold Condensed" charset="0"/>
                <a:cs typeface="Myriad Pro Bold Condensed" charset="0"/>
              </a:rPr>
              <a:t>28% error decrease</a:t>
            </a:r>
            <a:endParaRPr lang="en-US" altLang="x-none" sz="4000" dirty="0">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802759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18147" y="5498181"/>
            <a:ext cx="13093116" cy="1371600"/>
          </a:xfrm>
        </p:spPr>
        <p:txBody>
          <a:bodyPr>
            <a:noAutofit/>
          </a:bodyPr>
          <a:lstStyle/>
          <a:p>
            <a:pPr algn="l">
              <a:defRPr/>
            </a:pPr>
            <a:r>
              <a:rPr lang="en-US" sz="7000" b="1" dirty="0" smtClean="0">
                <a:solidFill>
                  <a:schemeClr val="accent1"/>
                </a:solidFill>
                <a:latin typeface="Myriad Pro Bold Condensed" charset="0"/>
                <a:ea typeface="Myriad Pro Bold Condensed" charset="0"/>
                <a:cs typeface="Myriad Pro Bold Condensed" charset="0"/>
              </a:rPr>
              <a:t>Why does SB perform well?</a:t>
            </a:r>
            <a:endParaRPr lang="en-US" sz="7000" b="1" dirty="0">
              <a:solidFill>
                <a:schemeClr val="accent1"/>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210238540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SB on CIFAR10 focuses on hard examples</a:t>
            </a:r>
            <a:endParaRPr lang="en-US" dirty="0"/>
          </a:p>
        </p:txBody>
      </p:sp>
      <p:pic>
        <p:nvPicPr>
          <p:cNvPr id="45062"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6396" y="2542006"/>
            <a:ext cx="6800850" cy="453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Group 4"/>
          <p:cNvGrpSpPr>
            <a:grpSpLocks/>
          </p:cNvGrpSpPr>
          <p:nvPr/>
        </p:nvGrpSpPr>
        <p:grpSpPr bwMode="auto">
          <a:xfrm>
            <a:off x="7779085" y="3915193"/>
            <a:ext cx="6451600" cy="1257300"/>
            <a:chOff x="4451351" y="3057524"/>
            <a:chExt cx="6452519" cy="1257300"/>
          </a:xfrm>
        </p:grpSpPr>
        <p:pic>
          <p:nvPicPr>
            <p:cNvPr id="6" name="Picture 9"/>
            <p:cNvPicPr>
              <a:picLocks noChangeAspect="1"/>
            </p:cNvPicPr>
            <p:nvPr/>
          </p:nvPicPr>
          <p:blipFill>
            <a:blip r:embed="rId4">
              <a:extLst>
                <a:ext uri="{28A0092B-C50C-407E-A947-70E740481C1C}">
                  <a14:useLocalDpi xmlns:a14="http://schemas.microsoft.com/office/drawing/2010/main" val="0"/>
                </a:ext>
              </a:extLst>
            </a:blip>
            <a:srcRect l="83928" t="53442" r="7507" b="41245"/>
            <a:stretch>
              <a:fillRect/>
            </a:stretch>
          </p:blipFill>
          <p:spPr bwMode="auto">
            <a:xfrm>
              <a:off x="4451351" y="3057524"/>
              <a:ext cx="211455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10"/>
            <p:cNvSpPr txBox="1">
              <a:spLocks noChangeArrowheads="1"/>
            </p:cNvSpPr>
            <p:nvPr/>
          </p:nvSpPr>
          <p:spPr bwMode="auto">
            <a:xfrm>
              <a:off x="6502401" y="3119523"/>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dirty="0">
                  <a:latin typeface="Myriad Pro Bold Condensed" charset="0"/>
                  <a:ea typeface="Myriad Pro Bold Condensed" charset="0"/>
                  <a:cs typeface="Myriad Pro Bold Condensed" charset="0"/>
                </a:rPr>
                <a:t>= [0.1, 0.3, 0.6]</a:t>
              </a:r>
            </a:p>
          </p:txBody>
        </p:sp>
      </p:grpSp>
      <p:grpSp>
        <p:nvGrpSpPr>
          <p:cNvPr id="8" name="Group 7"/>
          <p:cNvGrpSpPr>
            <a:grpSpLocks/>
          </p:cNvGrpSpPr>
          <p:nvPr/>
        </p:nvGrpSpPr>
        <p:grpSpPr bwMode="auto">
          <a:xfrm>
            <a:off x="7799723" y="2542006"/>
            <a:ext cx="6410325" cy="1200150"/>
            <a:chOff x="4514851" y="4386262"/>
            <a:chExt cx="6409655" cy="1200150"/>
          </a:xfrm>
        </p:grpSpPr>
        <p:pic>
          <p:nvPicPr>
            <p:cNvPr id="9" name="Picture 8"/>
            <p:cNvPicPr>
              <a:picLocks noChangeAspect="1"/>
            </p:cNvPicPr>
            <p:nvPr/>
          </p:nvPicPr>
          <p:blipFill>
            <a:blip r:embed="rId4">
              <a:extLst>
                <a:ext uri="{28A0092B-C50C-407E-A947-70E740481C1C}">
                  <a14:useLocalDpi xmlns:a14="http://schemas.microsoft.com/office/drawing/2010/main" val="0"/>
                </a:ext>
              </a:extLst>
            </a:blip>
            <a:srcRect l="83900" t="63164" r="8046" b="31763"/>
            <a:stretch>
              <a:fillRect/>
            </a:stretch>
          </p:blipFill>
          <p:spPr bwMode="auto">
            <a:xfrm>
              <a:off x="4514851" y="4386262"/>
              <a:ext cx="19875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11"/>
            <p:cNvSpPr txBox="1">
              <a:spLocks noChangeArrowheads="1"/>
            </p:cNvSpPr>
            <p:nvPr/>
          </p:nvSpPr>
          <p:spPr bwMode="auto">
            <a:xfrm>
              <a:off x="6523037" y="4478505"/>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dirty="0">
                  <a:latin typeface="Myriad Pro Bold Condensed" charset="0"/>
                  <a:ea typeface="Myriad Pro Bold Condensed" charset="0"/>
                  <a:cs typeface="Myriad Pro Bold Condensed" charset="0"/>
                </a:rPr>
                <a:t>= [0, </a:t>
              </a:r>
              <a:r>
                <a:rPr lang="en-US" altLang="x-none" sz="6000" dirty="0" smtClean="0">
                  <a:latin typeface="Myriad Pro Bold Condensed" charset="0"/>
                  <a:ea typeface="Myriad Pro Bold Condensed" charset="0"/>
                  <a:cs typeface="Myriad Pro Bold Condensed" charset="0"/>
                </a:rPr>
                <a:t>0, 1</a:t>
              </a:r>
              <a:r>
                <a:rPr lang="en-US" altLang="x-none" sz="6000" dirty="0">
                  <a:latin typeface="Myriad Pro Bold Condensed" charset="0"/>
                  <a:ea typeface="Myriad Pro Bold Condensed" charset="0"/>
                  <a:cs typeface="Myriad Pro Bold Condensed" charset="0"/>
                </a:rPr>
                <a:t>]</a:t>
              </a:r>
            </a:p>
          </p:txBody>
        </p:sp>
      </p:grpSp>
      <p:grpSp>
        <p:nvGrpSpPr>
          <p:cNvPr id="12" name="Group 11"/>
          <p:cNvGrpSpPr/>
          <p:nvPr/>
        </p:nvGrpSpPr>
        <p:grpSpPr>
          <a:xfrm>
            <a:off x="7545017" y="5087100"/>
            <a:ext cx="8823008" cy="1693617"/>
            <a:chOff x="7561059" y="4637921"/>
            <a:chExt cx="8823008" cy="1693617"/>
          </a:xfrm>
        </p:grpSpPr>
        <p:pic>
          <p:nvPicPr>
            <p:cNvPr id="3" name="Picture 2"/>
            <p:cNvPicPr>
              <a:picLocks noChangeAspect="1"/>
            </p:cNvPicPr>
            <p:nvPr/>
          </p:nvPicPr>
          <p:blipFill rotWithShape="1">
            <a:blip r:embed="rId5">
              <a:extLst>
                <a:ext uri="{28A0092B-C50C-407E-A947-70E740481C1C}">
                  <a14:useLocalDpi xmlns:a14="http://schemas.microsoft.com/office/drawing/2010/main" val="0"/>
                </a:ext>
              </a:extLst>
            </a:blip>
            <a:srcRect l="5875" t="88889" r="69224" b="5848"/>
            <a:stretch/>
          </p:blipFill>
          <p:spPr>
            <a:xfrm>
              <a:off x="7561059" y="4637921"/>
              <a:ext cx="4829947" cy="1693617"/>
            </a:xfrm>
            <a:prstGeom prst="rect">
              <a:avLst/>
            </a:prstGeom>
          </p:spPr>
        </p:pic>
        <p:sp>
          <p:nvSpPr>
            <p:cNvPr id="14" name="TextBox 11"/>
            <p:cNvSpPr txBox="1">
              <a:spLocks noChangeArrowheads="1"/>
            </p:cNvSpPr>
            <p:nvPr/>
          </p:nvSpPr>
          <p:spPr bwMode="auto">
            <a:xfrm>
              <a:off x="11982138" y="4976897"/>
              <a:ext cx="440192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dirty="0">
                  <a:latin typeface="Myriad Pro Bold Condensed" charset="0"/>
                  <a:ea typeface="Myriad Pro Bold Condensed" charset="0"/>
                  <a:cs typeface="Myriad Pro Bold Condensed" charset="0"/>
                </a:rPr>
                <a:t>= </a:t>
              </a:r>
              <a:r>
                <a:rPr lang="en-US" altLang="x-none" sz="6000" dirty="0" smtClean="0">
                  <a:latin typeface="Myriad Pro Bold Condensed" charset="0"/>
                  <a:ea typeface="Myriad Pro Bold Condensed" charset="0"/>
                  <a:cs typeface="Myriad Pro Bold Condensed" charset="0"/>
                </a:rPr>
                <a:t>0.6</a:t>
              </a:r>
              <a:endParaRPr lang="en-US" altLang="x-none" sz="6000" dirty="0">
                <a:latin typeface="Myriad Pro Bold Condensed" charset="0"/>
                <a:ea typeface="Myriad Pro Bold Condensed" charset="0"/>
                <a:cs typeface="Myriad Pro Bold Condensed" charset="0"/>
              </a:endParaRPr>
            </a:p>
          </p:txBody>
        </p:sp>
      </p:grpSp>
    </p:spTree>
    <p:extLst>
      <p:ext uri="{BB962C8B-B14F-4D97-AF65-F5344CB8AC3E}">
        <p14:creationId xmlns:p14="http://schemas.microsoft.com/office/powerpoint/2010/main" val="1644477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SB on CIFAR10 focuses on hard examples</a:t>
            </a:r>
            <a:endParaRPr lang="en-US" dirty="0"/>
          </a:p>
        </p:txBody>
      </p:sp>
      <p:pic>
        <p:nvPicPr>
          <p:cNvPr id="45062"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6396" y="2542006"/>
            <a:ext cx="6800850" cy="453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 name="Group 4"/>
          <p:cNvGrpSpPr>
            <a:grpSpLocks/>
          </p:cNvGrpSpPr>
          <p:nvPr/>
        </p:nvGrpSpPr>
        <p:grpSpPr bwMode="auto">
          <a:xfrm>
            <a:off x="7779085" y="3915193"/>
            <a:ext cx="6451600" cy="1257300"/>
            <a:chOff x="4451351" y="3057524"/>
            <a:chExt cx="6452519" cy="1257300"/>
          </a:xfrm>
        </p:grpSpPr>
        <p:pic>
          <p:nvPicPr>
            <p:cNvPr id="6" name="Picture 9"/>
            <p:cNvPicPr>
              <a:picLocks noChangeAspect="1"/>
            </p:cNvPicPr>
            <p:nvPr/>
          </p:nvPicPr>
          <p:blipFill>
            <a:blip r:embed="rId4">
              <a:extLst>
                <a:ext uri="{28A0092B-C50C-407E-A947-70E740481C1C}">
                  <a14:useLocalDpi xmlns:a14="http://schemas.microsoft.com/office/drawing/2010/main" val="0"/>
                </a:ext>
              </a:extLst>
            </a:blip>
            <a:srcRect l="83928" t="53442" r="7507" b="41245"/>
            <a:stretch>
              <a:fillRect/>
            </a:stretch>
          </p:blipFill>
          <p:spPr bwMode="auto">
            <a:xfrm>
              <a:off x="4451351" y="3057524"/>
              <a:ext cx="211455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10"/>
            <p:cNvSpPr txBox="1">
              <a:spLocks noChangeArrowheads="1"/>
            </p:cNvSpPr>
            <p:nvPr/>
          </p:nvSpPr>
          <p:spPr bwMode="auto">
            <a:xfrm>
              <a:off x="6502401" y="3119523"/>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dirty="0">
                  <a:latin typeface="Myriad Pro Bold Condensed" charset="0"/>
                  <a:ea typeface="Myriad Pro Bold Condensed" charset="0"/>
                  <a:cs typeface="Myriad Pro Bold Condensed" charset="0"/>
                </a:rPr>
                <a:t>= [0.1, 0.3, 0.6]</a:t>
              </a:r>
            </a:p>
          </p:txBody>
        </p:sp>
      </p:grpSp>
      <p:grpSp>
        <p:nvGrpSpPr>
          <p:cNvPr id="8" name="Group 7"/>
          <p:cNvGrpSpPr>
            <a:grpSpLocks/>
          </p:cNvGrpSpPr>
          <p:nvPr/>
        </p:nvGrpSpPr>
        <p:grpSpPr bwMode="auto">
          <a:xfrm>
            <a:off x="7799723" y="2542006"/>
            <a:ext cx="6410325" cy="1200150"/>
            <a:chOff x="4514851" y="4386262"/>
            <a:chExt cx="6409655" cy="1200150"/>
          </a:xfrm>
        </p:grpSpPr>
        <p:pic>
          <p:nvPicPr>
            <p:cNvPr id="9" name="Picture 8"/>
            <p:cNvPicPr>
              <a:picLocks noChangeAspect="1"/>
            </p:cNvPicPr>
            <p:nvPr/>
          </p:nvPicPr>
          <p:blipFill>
            <a:blip r:embed="rId4">
              <a:extLst>
                <a:ext uri="{28A0092B-C50C-407E-A947-70E740481C1C}">
                  <a14:useLocalDpi xmlns:a14="http://schemas.microsoft.com/office/drawing/2010/main" val="0"/>
                </a:ext>
              </a:extLst>
            </a:blip>
            <a:srcRect l="83900" t="63164" r="8046" b="31763"/>
            <a:stretch>
              <a:fillRect/>
            </a:stretch>
          </p:blipFill>
          <p:spPr bwMode="auto">
            <a:xfrm>
              <a:off x="4514851" y="4386262"/>
              <a:ext cx="19875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11"/>
            <p:cNvSpPr txBox="1">
              <a:spLocks noChangeArrowheads="1"/>
            </p:cNvSpPr>
            <p:nvPr/>
          </p:nvSpPr>
          <p:spPr bwMode="auto">
            <a:xfrm>
              <a:off x="6523037" y="4478505"/>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dirty="0">
                  <a:latin typeface="Myriad Pro Bold Condensed" charset="0"/>
                  <a:ea typeface="Myriad Pro Bold Condensed" charset="0"/>
                  <a:cs typeface="Myriad Pro Bold Condensed" charset="0"/>
                </a:rPr>
                <a:t>= [0, 1</a:t>
              </a:r>
              <a:r>
                <a:rPr lang="en-US" altLang="x-none" sz="6000" dirty="0" smtClean="0">
                  <a:latin typeface="Myriad Pro Bold Condensed" charset="0"/>
                  <a:ea typeface="Myriad Pro Bold Condensed" charset="0"/>
                  <a:cs typeface="Myriad Pro Bold Condensed" charset="0"/>
                </a:rPr>
                <a:t>, </a:t>
              </a:r>
              <a:r>
                <a:rPr lang="en-US" altLang="x-none" sz="6000" dirty="0">
                  <a:latin typeface="Myriad Pro Bold Condensed" charset="0"/>
                  <a:ea typeface="Myriad Pro Bold Condensed" charset="0"/>
                  <a:cs typeface="Myriad Pro Bold Condensed" charset="0"/>
                </a:rPr>
                <a:t>0</a:t>
              </a:r>
              <a:r>
                <a:rPr lang="en-US" altLang="x-none" sz="6000" dirty="0" smtClean="0">
                  <a:latin typeface="Myriad Pro Bold Condensed" charset="0"/>
                  <a:ea typeface="Myriad Pro Bold Condensed" charset="0"/>
                  <a:cs typeface="Myriad Pro Bold Condensed" charset="0"/>
                </a:rPr>
                <a:t>]</a:t>
              </a:r>
              <a:endParaRPr lang="en-US" altLang="x-none" sz="6000" dirty="0">
                <a:latin typeface="Myriad Pro Bold Condensed" charset="0"/>
                <a:ea typeface="Myriad Pro Bold Condensed" charset="0"/>
                <a:cs typeface="Myriad Pro Bold Condensed" charset="0"/>
              </a:endParaRPr>
            </a:p>
          </p:txBody>
        </p:sp>
      </p:grpSp>
      <p:grpSp>
        <p:nvGrpSpPr>
          <p:cNvPr id="12" name="Group 11"/>
          <p:cNvGrpSpPr/>
          <p:nvPr/>
        </p:nvGrpSpPr>
        <p:grpSpPr>
          <a:xfrm>
            <a:off x="7545017" y="5087100"/>
            <a:ext cx="8823008" cy="1693617"/>
            <a:chOff x="7561059" y="4637921"/>
            <a:chExt cx="8823008" cy="1693617"/>
          </a:xfrm>
        </p:grpSpPr>
        <p:pic>
          <p:nvPicPr>
            <p:cNvPr id="3" name="Picture 2"/>
            <p:cNvPicPr>
              <a:picLocks noChangeAspect="1"/>
            </p:cNvPicPr>
            <p:nvPr/>
          </p:nvPicPr>
          <p:blipFill rotWithShape="1">
            <a:blip r:embed="rId5">
              <a:extLst>
                <a:ext uri="{28A0092B-C50C-407E-A947-70E740481C1C}">
                  <a14:useLocalDpi xmlns:a14="http://schemas.microsoft.com/office/drawing/2010/main" val="0"/>
                </a:ext>
              </a:extLst>
            </a:blip>
            <a:srcRect l="5875" t="88889" r="69224" b="5848"/>
            <a:stretch/>
          </p:blipFill>
          <p:spPr>
            <a:xfrm>
              <a:off x="7561059" y="4637921"/>
              <a:ext cx="4829947" cy="1693617"/>
            </a:xfrm>
            <a:prstGeom prst="rect">
              <a:avLst/>
            </a:prstGeom>
          </p:spPr>
        </p:pic>
        <p:sp>
          <p:nvSpPr>
            <p:cNvPr id="14" name="TextBox 11"/>
            <p:cNvSpPr txBox="1">
              <a:spLocks noChangeArrowheads="1"/>
            </p:cNvSpPr>
            <p:nvPr/>
          </p:nvSpPr>
          <p:spPr bwMode="auto">
            <a:xfrm>
              <a:off x="11982138" y="4976897"/>
              <a:ext cx="440192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dirty="0">
                  <a:latin typeface="Myriad Pro Bold Condensed" charset="0"/>
                  <a:ea typeface="Myriad Pro Bold Condensed" charset="0"/>
                  <a:cs typeface="Myriad Pro Bold Condensed" charset="0"/>
                </a:rPr>
                <a:t>= </a:t>
              </a:r>
              <a:r>
                <a:rPr lang="en-US" altLang="x-none" sz="6000" dirty="0" smtClean="0">
                  <a:latin typeface="Myriad Pro Bold Condensed" charset="0"/>
                  <a:ea typeface="Myriad Pro Bold Condensed" charset="0"/>
                  <a:cs typeface="Myriad Pro Bold Condensed" charset="0"/>
                </a:rPr>
                <a:t>0.3</a:t>
              </a:r>
              <a:endParaRPr lang="en-US" altLang="x-none" sz="6000" dirty="0">
                <a:latin typeface="Myriad Pro Bold Condensed" charset="0"/>
                <a:ea typeface="Myriad Pro Bold Condensed" charset="0"/>
                <a:cs typeface="Myriad Pro Bold Condensed" charset="0"/>
              </a:endParaRPr>
            </a:p>
          </p:txBody>
        </p:sp>
      </p:grpSp>
    </p:spTree>
    <p:extLst>
      <p:ext uri="{BB962C8B-B14F-4D97-AF65-F5344CB8AC3E}">
        <p14:creationId xmlns:p14="http://schemas.microsoft.com/office/powerpoint/2010/main" val="696254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SB on CIFAR10 focuses on hard examples</a:t>
            </a:r>
            <a:endParaRPr lang="en-US" dirty="0"/>
          </a:p>
        </p:txBody>
      </p:sp>
      <p:pic>
        <p:nvPicPr>
          <p:cNvPr id="45062"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6396" y="2542006"/>
            <a:ext cx="6800850" cy="453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237246" y="2542006"/>
            <a:ext cx="6800850" cy="453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37866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Labeled Datasets are Getting Larger</a:t>
            </a:r>
            <a:endParaRPr lang="en-US" dirty="0"/>
          </a:p>
        </p:txBody>
      </p:sp>
      <p:sp>
        <p:nvSpPr>
          <p:cNvPr id="3" name="Content Placeholder 2"/>
          <p:cNvSpPr>
            <a:spLocks noGrp="1"/>
          </p:cNvSpPr>
          <p:nvPr>
            <p:ph idx="1"/>
          </p:nvPr>
        </p:nvSpPr>
        <p:spPr/>
        <p:txBody>
          <a:bodyPr/>
          <a:lstStyle/>
          <a:p>
            <a:pPr>
              <a:defRPr/>
            </a:pPr>
            <a:r>
              <a:rPr lang="en-US" dirty="0" smtClean="0"/>
              <a:t>ImageNet: </a:t>
            </a:r>
            <a:r>
              <a:rPr lang="en-US" b="1" dirty="0" smtClean="0">
                <a:solidFill>
                  <a:schemeClr val="accent1"/>
                </a:solidFill>
                <a:latin typeface="Myriad Pro Bold Condensed" charset="0"/>
                <a:ea typeface="Myriad Pro Bold Condensed" charset="0"/>
                <a:cs typeface="Myriad Pro Bold Condensed" charset="0"/>
              </a:rPr>
              <a:t>15 million</a:t>
            </a:r>
            <a:r>
              <a:rPr lang="en-US" b="1" dirty="0" smtClean="0">
                <a:solidFill>
                  <a:srgbClr val="0070C0"/>
                </a:solidFill>
                <a:latin typeface="Myriad Pro Bold Condensed" charset="0"/>
                <a:ea typeface="Myriad Pro Bold Condensed" charset="0"/>
                <a:cs typeface="Myriad Pro Bold Condensed" charset="0"/>
              </a:rPr>
              <a:t> </a:t>
            </a:r>
            <a:r>
              <a:rPr lang="en-US" dirty="0" smtClean="0"/>
              <a:t>images</a:t>
            </a:r>
          </a:p>
          <a:p>
            <a:pPr>
              <a:defRPr/>
            </a:pPr>
            <a:r>
              <a:rPr lang="en-US" dirty="0" err="1" smtClean="0"/>
              <a:t>OpenImages</a:t>
            </a:r>
            <a:r>
              <a:rPr lang="en-US" dirty="0" smtClean="0"/>
              <a:t>: </a:t>
            </a:r>
            <a:r>
              <a:rPr lang="en-US" b="1" dirty="0" smtClean="0">
                <a:solidFill>
                  <a:schemeClr val="accent1"/>
                </a:solidFill>
                <a:latin typeface="Myriad Pro Bold Condensed" charset="0"/>
                <a:ea typeface="Myriad Pro Bold Condensed" charset="0"/>
                <a:cs typeface="Myriad Pro Bold Condensed" charset="0"/>
              </a:rPr>
              <a:t>9 million</a:t>
            </a:r>
            <a:r>
              <a:rPr lang="en-US" b="1" dirty="0" smtClean="0">
                <a:solidFill>
                  <a:srgbClr val="0070C0"/>
                </a:solidFill>
                <a:latin typeface="Myriad Pro Bold Condensed" charset="0"/>
                <a:ea typeface="Myriad Pro Bold Condensed" charset="0"/>
                <a:cs typeface="Myriad Pro Bold Condensed" charset="0"/>
              </a:rPr>
              <a:t> </a:t>
            </a:r>
            <a:r>
              <a:rPr lang="en-US" dirty="0" smtClean="0"/>
              <a:t>images</a:t>
            </a:r>
          </a:p>
          <a:p>
            <a:pPr>
              <a:defRPr/>
            </a:pPr>
            <a:r>
              <a:rPr lang="en-US" dirty="0" smtClean="0"/>
              <a:t>Production datasets are often much larger</a:t>
            </a:r>
          </a:p>
          <a:p>
            <a:pPr lvl="1">
              <a:defRPr/>
            </a:pPr>
            <a:r>
              <a:rPr lang="mr-IN" dirty="0" smtClean="0"/>
              <a:t>JFT</a:t>
            </a:r>
            <a:r>
              <a:rPr lang="en-US" dirty="0" smtClean="0"/>
              <a:t>: </a:t>
            </a:r>
            <a:r>
              <a:rPr lang="en-US" b="1" dirty="0" smtClean="0">
                <a:solidFill>
                  <a:schemeClr val="accent1"/>
                </a:solidFill>
                <a:latin typeface="Myriad Pro Bold Condensed" charset="0"/>
                <a:ea typeface="Myriad Pro Bold Condensed" charset="0"/>
                <a:cs typeface="Myriad Pro Bold Condensed" charset="0"/>
              </a:rPr>
              <a:t>300 million</a:t>
            </a:r>
            <a:r>
              <a:rPr lang="en-US" dirty="0" smtClean="0">
                <a:solidFill>
                  <a:schemeClr val="accent1"/>
                </a:solidFill>
              </a:rPr>
              <a:t> </a:t>
            </a:r>
            <a:r>
              <a:rPr lang="en-US" dirty="0" smtClean="0"/>
              <a:t>images</a:t>
            </a:r>
          </a:p>
          <a:p>
            <a:pPr lvl="1">
              <a:defRPr/>
            </a:pPr>
            <a:r>
              <a:rPr lang="en-US" dirty="0"/>
              <a:t>c</a:t>
            </a:r>
            <a:r>
              <a:rPr lang="en-US" dirty="0" smtClean="0"/>
              <a:t>lick-through data</a:t>
            </a:r>
          </a:p>
          <a:p>
            <a:pPr lvl="1">
              <a:defRPr/>
            </a:pPr>
            <a:r>
              <a:rPr lang="en-US" dirty="0"/>
              <a:t>a</a:t>
            </a:r>
            <a:r>
              <a:rPr lang="en-US" dirty="0" smtClean="0"/>
              <a:t>utonomous vehicle training video</a:t>
            </a:r>
            <a:endParaRPr lang="en-US" dirty="0"/>
          </a:p>
          <a:p>
            <a:pPr lvl="1">
              <a:defRPr/>
            </a:pPr>
            <a:endParaRPr lang="en-US" dirty="0"/>
          </a:p>
        </p:txBody>
      </p:sp>
      <p:pic>
        <p:nvPicPr>
          <p:cNvPr id="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7922824"/>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182181"/>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213147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410549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6014161"/>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Which images are easy?</a:t>
            </a:r>
            <a:endParaRPr lang="en-US" dirty="0"/>
          </a:p>
        </p:txBody>
      </p:sp>
      <p:pic>
        <p:nvPicPr>
          <p:cNvPr id="47109" name="Picture 26"/>
          <p:cNvPicPr>
            <a:picLocks noChangeAspect="1"/>
          </p:cNvPicPr>
          <p:nvPr/>
        </p:nvPicPr>
        <p:blipFill rotWithShape="1">
          <a:blip r:embed="rId3">
            <a:extLst>
              <a:ext uri="{28A0092B-C50C-407E-A947-70E740481C1C}">
                <a14:useLocalDpi xmlns:a14="http://schemas.microsoft.com/office/drawing/2010/main" val="0"/>
              </a:ext>
            </a:extLst>
          </a:blip>
          <a:srcRect l="29173" t="77338" r="37427" b="8594"/>
          <a:stretch/>
        </p:blipFill>
        <p:spPr bwMode="auto">
          <a:xfrm>
            <a:off x="1780674" y="1967243"/>
            <a:ext cx="11295564" cy="6345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Which images are hard?</a:t>
            </a:r>
            <a:endParaRPr lang="en-US" dirty="0"/>
          </a:p>
        </p:txBody>
      </p:sp>
      <p:pic>
        <p:nvPicPr>
          <p:cNvPr id="49157" name="Picture 10"/>
          <p:cNvPicPr>
            <a:picLocks noChangeAspect="1"/>
          </p:cNvPicPr>
          <p:nvPr/>
        </p:nvPicPr>
        <p:blipFill>
          <a:blip r:embed="rId3">
            <a:extLst>
              <a:ext uri="{28A0092B-C50C-407E-A947-70E740481C1C}">
                <a14:useLocalDpi xmlns:a14="http://schemas.microsoft.com/office/drawing/2010/main" val="0"/>
              </a:ext>
            </a:extLst>
          </a:blip>
          <a:srcRect l="62573" t="77338" r="3661" b="8594"/>
          <a:stretch>
            <a:fillRect/>
          </a:stretch>
        </p:blipFill>
        <p:spPr bwMode="auto">
          <a:xfrm>
            <a:off x="1404938" y="1967243"/>
            <a:ext cx="11420475" cy="6345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p:cNvSpPr/>
          <p:nvPr/>
        </p:nvSpPr>
        <p:spPr bwMode="auto">
          <a:xfrm>
            <a:off x="1847850" y="2073605"/>
            <a:ext cx="5338763" cy="1522413"/>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b="0" dirty="0">
              <a:latin typeface="Myriad Pro Condensed" charset="0"/>
            </a:endParaRPr>
          </a:p>
        </p:txBody>
      </p:sp>
      <p:sp>
        <p:nvSpPr>
          <p:cNvPr id="15" name="Rectangle 14"/>
          <p:cNvSpPr/>
          <p:nvPr/>
        </p:nvSpPr>
        <p:spPr bwMode="auto">
          <a:xfrm>
            <a:off x="7332663" y="2065668"/>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b="0" dirty="0">
              <a:latin typeface="Myriad Pro Condensed" charset="0"/>
            </a:endParaRPr>
          </a:p>
        </p:txBody>
      </p:sp>
      <p:sp>
        <p:nvSpPr>
          <p:cNvPr id="16" name="Rectangle 15"/>
          <p:cNvSpPr/>
          <p:nvPr/>
        </p:nvSpPr>
        <p:spPr bwMode="auto">
          <a:xfrm>
            <a:off x="9266238" y="2065668"/>
            <a:ext cx="1625600" cy="3529012"/>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b="0" dirty="0">
              <a:latin typeface="Myriad Pro Condensed" charset="0"/>
            </a:endParaRPr>
          </a:p>
        </p:txBody>
      </p:sp>
      <p:sp>
        <p:nvSpPr>
          <p:cNvPr id="17" name="Rectangle 16"/>
          <p:cNvSpPr/>
          <p:nvPr/>
        </p:nvSpPr>
        <p:spPr bwMode="auto">
          <a:xfrm>
            <a:off x="3721100" y="4046868"/>
            <a:ext cx="1625600" cy="1531937"/>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b="0" dirty="0">
              <a:latin typeface="Myriad Pro Condensed" charset="0"/>
            </a:endParaRPr>
          </a:p>
        </p:txBody>
      </p:sp>
      <p:sp>
        <p:nvSpPr>
          <p:cNvPr id="18" name="Rectangle 17"/>
          <p:cNvSpPr/>
          <p:nvPr/>
        </p:nvSpPr>
        <p:spPr bwMode="auto">
          <a:xfrm>
            <a:off x="7366000" y="6177293"/>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b="0" dirty="0">
              <a:latin typeface="Myriad Pro Condensed" charset="0"/>
            </a:endParaRPr>
          </a:p>
        </p:txBody>
      </p:sp>
      <p:sp>
        <p:nvSpPr>
          <p:cNvPr id="19" name="Rectangle 18"/>
          <p:cNvSpPr/>
          <p:nvPr/>
        </p:nvSpPr>
        <p:spPr bwMode="auto">
          <a:xfrm>
            <a:off x="1865313" y="4030993"/>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b="0" dirty="0">
              <a:latin typeface="Myriad Pro Condensed"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16"/>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17"/>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5" grpId="0" animBg="1"/>
      <p:bldP spid="15" grpId="1" animBg="1"/>
      <p:bldP spid="16" grpId="0" animBg="1"/>
      <p:bldP spid="16" grpId="1" animBg="1"/>
      <p:bldP spid="17" grpId="0" animBg="1"/>
      <p:bldP spid="17" grpId="1" animBg="1"/>
      <p:bldP spid="18" grpId="0" animBg="1"/>
      <p:bldP spid="18" grpId="1" animBg="1"/>
      <p:bldP spid="1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18147" y="5498181"/>
            <a:ext cx="13093116" cy="1371600"/>
          </a:xfrm>
        </p:spPr>
        <p:txBody>
          <a:bodyPr>
            <a:noAutofit/>
          </a:bodyPr>
          <a:lstStyle/>
          <a:p>
            <a:pPr algn="l">
              <a:defRPr/>
            </a:pPr>
            <a:r>
              <a:rPr lang="en-US" sz="7000" b="1" dirty="0" smtClean="0">
                <a:solidFill>
                  <a:schemeClr val="accent1"/>
                </a:solidFill>
                <a:latin typeface="Myriad Pro Bold Condensed" charset="0"/>
                <a:ea typeface="Myriad Pro Bold Condensed" charset="0"/>
                <a:cs typeface="Myriad Pro Bold Condensed" charset="0"/>
              </a:rPr>
              <a:t>Is SB robust to label error?</a:t>
            </a:r>
            <a:endParaRPr lang="en-US" sz="7000" b="1" dirty="0">
              <a:solidFill>
                <a:schemeClr val="accent1"/>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100710882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SB is robust to label error in SVHN</a:t>
            </a:r>
            <a:endParaRPr lang="en-US" dirty="0"/>
          </a:p>
        </p:txBody>
      </p:sp>
      <p:pic>
        <p:nvPicPr>
          <p:cNvPr id="53253"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46425" y="2019214"/>
            <a:ext cx="8720138" cy="581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SB is robust to small amounts of label error</a:t>
            </a:r>
            <a:endParaRPr lang="en-US" dirty="0"/>
          </a:p>
        </p:txBody>
      </p:sp>
      <p:pic>
        <p:nvPicPr>
          <p:cNvPr id="51205"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61513" y="3419308"/>
            <a:ext cx="4492625" cy="299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6" name="Picture 6"/>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73063" y="3419308"/>
            <a:ext cx="4492625" cy="299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7" name="Picture 7"/>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67288" y="3419308"/>
            <a:ext cx="4492625" cy="299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12"/>
          <p:cNvSpPr txBox="1">
            <a:spLocks noChangeArrowheads="1"/>
          </p:cNvSpPr>
          <p:nvPr/>
        </p:nvSpPr>
        <p:spPr bwMode="auto">
          <a:xfrm>
            <a:off x="1299077" y="2693988"/>
            <a:ext cx="2557110"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b="0" dirty="0" smtClean="0">
                <a:solidFill>
                  <a:schemeClr val="accent1"/>
                </a:solidFill>
                <a:latin typeface="Myriad Pro Condensed" charset="0"/>
                <a:ea typeface="Myriad Pro Condensed" charset="0"/>
                <a:cs typeface="Myriad Pro Condensed" charset="0"/>
              </a:rPr>
              <a:t>0.1% Randomized</a:t>
            </a:r>
            <a:endParaRPr lang="en-US" altLang="x-none" sz="3300" b="0" dirty="0">
              <a:solidFill>
                <a:schemeClr val="accent1"/>
              </a:solidFill>
              <a:latin typeface="Myriad Pro Condensed" charset="0"/>
              <a:ea typeface="Myriad Pro Condensed" charset="0"/>
              <a:cs typeface="Myriad Pro Condensed" charset="0"/>
            </a:endParaRPr>
          </a:p>
        </p:txBody>
      </p:sp>
      <p:sp>
        <p:nvSpPr>
          <p:cNvPr id="10" name="TextBox 12"/>
          <p:cNvSpPr txBox="1">
            <a:spLocks noChangeArrowheads="1"/>
          </p:cNvSpPr>
          <p:nvPr/>
        </p:nvSpPr>
        <p:spPr bwMode="auto">
          <a:xfrm>
            <a:off x="6159274" y="2693988"/>
            <a:ext cx="2311851"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b="0" dirty="0" smtClean="0">
                <a:solidFill>
                  <a:schemeClr val="accent1"/>
                </a:solidFill>
                <a:latin typeface="Myriad Pro Condensed" charset="0"/>
                <a:ea typeface="Myriad Pro Condensed" charset="0"/>
                <a:cs typeface="Myriad Pro Condensed" charset="0"/>
              </a:rPr>
              <a:t>1% Randomized</a:t>
            </a:r>
            <a:endParaRPr lang="en-US" altLang="x-none" sz="3300" b="0" dirty="0">
              <a:solidFill>
                <a:schemeClr val="accent1"/>
              </a:solidFill>
              <a:latin typeface="Myriad Pro Condensed" charset="0"/>
              <a:ea typeface="Myriad Pro Condensed" charset="0"/>
              <a:cs typeface="Myriad Pro Condensed" charset="0"/>
            </a:endParaRPr>
          </a:p>
        </p:txBody>
      </p:sp>
      <p:sp>
        <p:nvSpPr>
          <p:cNvPr id="11" name="TextBox 12"/>
          <p:cNvSpPr txBox="1">
            <a:spLocks noChangeArrowheads="1"/>
          </p:cNvSpPr>
          <p:nvPr/>
        </p:nvSpPr>
        <p:spPr bwMode="auto">
          <a:xfrm>
            <a:off x="10570146" y="2693988"/>
            <a:ext cx="2475358"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b="0" dirty="0" smtClean="0">
                <a:solidFill>
                  <a:schemeClr val="accent1"/>
                </a:solidFill>
                <a:latin typeface="Myriad Pro Condensed" charset="0"/>
                <a:ea typeface="Myriad Pro Condensed" charset="0"/>
                <a:cs typeface="Myriad Pro Condensed" charset="0"/>
              </a:rPr>
              <a:t>10% Randomized</a:t>
            </a:r>
            <a:endParaRPr lang="en-US" altLang="x-none" sz="3300" b="0" dirty="0">
              <a:solidFill>
                <a:schemeClr val="accent1"/>
              </a:solidFill>
              <a:latin typeface="Myriad Pro Condensed" charset="0"/>
              <a:ea typeface="Myriad Pro Condensed" charset="0"/>
              <a:cs typeface="Myriad Pro Condensed"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20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12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b="1" dirty="0" smtClean="0">
                <a:solidFill>
                  <a:schemeClr val="bg1"/>
                </a:solidFill>
                <a:latin typeface="Myriad Pro Bold Condensed" charset="0"/>
                <a:ea typeface="Myriad Pro Bold Condensed" charset="0"/>
                <a:cs typeface="Myriad Pro Bold Condensed" charset="0"/>
              </a:rPr>
              <a:t>Introduction</a:t>
            </a:r>
          </a:p>
          <a:p>
            <a:pPr>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DNN Training Overview</a:t>
            </a:r>
          </a:p>
          <a:p>
            <a:pPr fontAlgn="auto">
              <a:spcAft>
                <a:spcPts val="0"/>
              </a:spcAft>
              <a:defRPr/>
            </a:pPr>
            <a:endParaRPr lang="en-US" sz="4500" b="1" dirty="0" smtClean="0">
              <a:latin typeface="Myriad Pro Bold Condensed" charset="0"/>
              <a:ea typeface="Myriad Pro Bold Condensed" charset="0"/>
              <a:cs typeface="Myriad Pro Bold Condense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Selective-</a:t>
            </a:r>
            <a:r>
              <a:rPr lang="en-US" sz="4500" b="1" dirty="0" err="1" smtClean="0">
                <a:solidFill>
                  <a:schemeClr val="bg1"/>
                </a:solidFill>
                <a:latin typeface="Myriad Pro Bold Condensed" charset="0"/>
                <a:ea typeface="Myriad Pro Bold Condensed" charset="0"/>
                <a:cs typeface="Myriad Pro Bold Condensed" charset="0"/>
              </a:rPr>
              <a:t>Backprop</a:t>
            </a:r>
            <a:r>
              <a:rPr lang="en-US" sz="4500" b="1" dirty="0" smtClean="0">
                <a:solidFill>
                  <a:schemeClr val="bg1"/>
                </a:solidFill>
                <a:latin typeface="Myriad Pro Bold Condensed" charset="0"/>
                <a:ea typeface="Myriad Pro Bold Condensed" charset="0"/>
                <a:cs typeface="Myriad Pro Bold Condensed" charset="0"/>
              </a:rPr>
              <a:t> Approach</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Selective-</a:t>
            </a:r>
            <a:r>
              <a:rPr lang="en-US" sz="4500" b="1" dirty="0" err="1" smtClean="0">
                <a:solidFill>
                  <a:schemeClr val="bg1"/>
                </a:solidFill>
                <a:latin typeface="Myriad Pro Bold Condensed" charset="0"/>
                <a:ea typeface="Myriad Pro Bold Condensed" charset="0"/>
                <a:cs typeface="Myriad Pro Bold Condensed" charset="0"/>
              </a:rPr>
              <a:t>Backprop</a:t>
            </a:r>
            <a:r>
              <a:rPr lang="en-US" sz="4500" b="1" dirty="0" smtClean="0">
                <a:solidFill>
                  <a:schemeClr val="bg1"/>
                </a:solidFill>
                <a:latin typeface="Myriad Pro Bold Condensed" charset="0"/>
                <a:ea typeface="Myriad Pro Bold Condensed" charset="0"/>
                <a:cs typeface="Myriad Pro Bold Condensed" charset="0"/>
              </a:rPr>
              <a:t> Evaluation</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accent1"/>
                </a:solidFill>
                <a:latin typeface="Myriad Pro Bold Condensed" charset="0"/>
                <a:ea typeface="Myriad Pro Bold Condensed" charset="0"/>
                <a:cs typeface="Myriad Pro Bold Condensed" charset="0"/>
              </a:rPr>
              <a:t>Conclusion</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124905401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Comparison to related work</a:t>
            </a:r>
            <a:endParaRPr lang="en-US" dirty="0"/>
          </a:p>
        </p:txBody>
      </p:sp>
      <p:sp>
        <p:nvSpPr>
          <p:cNvPr id="3" name="Content Placeholder 2"/>
          <p:cNvSpPr>
            <a:spLocks noGrp="1"/>
          </p:cNvSpPr>
          <p:nvPr>
            <p:ph idx="1"/>
          </p:nvPr>
        </p:nvSpPr>
        <p:spPr>
          <a:xfrm>
            <a:off x="1005840" y="2400104"/>
            <a:ext cx="12618720" cy="1899987"/>
          </a:xfrm>
        </p:spPr>
        <p:txBody>
          <a:bodyPr>
            <a:normAutofit/>
          </a:bodyPr>
          <a:lstStyle/>
          <a:p>
            <a:pPr marL="0" indent="0">
              <a:buNone/>
              <a:defRPr/>
            </a:pPr>
            <a:r>
              <a:rPr lang="en-US" sz="4200" dirty="0" smtClean="0"/>
              <a:t>Importance sampling to reduce iterations</a:t>
            </a:r>
          </a:p>
          <a:p>
            <a:pPr marL="0" indent="0">
              <a:buNone/>
              <a:defRPr/>
            </a:pPr>
            <a:r>
              <a:rPr lang="en-US" sz="2300" dirty="0" smtClean="0">
                <a:solidFill>
                  <a:schemeClr val="accent1"/>
                </a:solidFill>
              </a:rPr>
              <a:t>Gao </a:t>
            </a:r>
            <a:r>
              <a:rPr lang="en-US" sz="2300" dirty="0">
                <a:solidFill>
                  <a:schemeClr val="accent1"/>
                </a:solidFill>
              </a:rPr>
              <a:t>et al. 2015; Johnson &amp; </a:t>
            </a:r>
            <a:r>
              <a:rPr lang="en-US" sz="2300" dirty="0" err="1">
                <a:solidFill>
                  <a:schemeClr val="accent1"/>
                </a:solidFill>
              </a:rPr>
              <a:t>Guestrin</a:t>
            </a:r>
            <a:r>
              <a:rPr lang="en-US" sz="2300" dirty="0">
                <a:solidFill>
                  <a:schemeClr val="accent1"/>
                </a:solidFill>
              </a:rPr>
              <a:t> 2018; </a:t>
            </a:r>
            <a:r>
              <a:rPr lang="en-US" sz="2300" dirty="0" err="1">
                <a:solidFill>
                  <a:schemeClr val="accent1"/>
                </a:solidFill>
              </a:rPr>
              <a:t>Loshchilov</a:t>
            </a:r>
            <a:r>
              <a:rPr lang="en-US" sz="2300" dirty="0">
                <a:solidFill>
                  <a:schemeClr val="accent1"/>
                </a:solidFill>
              </a:rPr>
              <a:t> &amp; </a:t>
            </a:r>
            <a:r>
              <a:rPr lang="en-US" sz="2300" dirty="0" err="1">
                <a:solidFill>
                  <a:schemeClr val="accent1"/>
                </a:solidFill>
              </a:rPr>
              <a:t>Hutter</a:t>
            </a:r>
            <a:r>
              <a:rPr lang="en-US" sz="2300" dirty="0">
                <a:solidFill>
                  <a:schemeClr val="accent1"/>
                </a:solidFill>
              </a:rPr>
              <a:t> 2015; </a:t>
            </a:r>
            <a:r>
              <a:rPr lang="en-US" sz="2300" dirty="0" err="1">
                <a:solidFill>
                  <a:schemeClr val="accent1"/>
                </a:solidFill>
              </a:rPr>
              <a:t>Katharopoulos</a:t>
            </a:r>
            <a:r>
              <a:rPr lang="en-US" sz="2300" dirty="0">
                <a:solidFill>
                  <a:schemeClr val="accent1"/>
                </a:solidFill>
              </a:rPr>
              <a:t> &amp; </a:t>
            </a:r>
            <a:r>
              <a:rPr lang="en-US" sz="2300" dirty="0" err="1">
                <a:solidFill>
                  <a:schemeClr val="accent1"/>
                </a:solidFill>
              </a:rPr>
              <a:t>Fleuret</a:t>
            </a:r>
            <a:r>
              <a:rPr lang="en-US" sz="2300" dirty="0">
                <a:solidFill>
                  <a:schemeClr val="accent1"/>
                </a:solidFill>
              </a:rPr>
              <a:t> </a:t>
            </a:r>
            <a:r>
              <a:rPr lang="en-US" sz="2300" dirty="0" smtClean="0">
                <a:solidFill>
                  <a:schemeClr val="accent1"/>
                </a:solidFill>
              </a:rPr>
              <a:t>2018</a:t>
            </a:r>
          </a:p>
          <a:p>
            <a:pPr marL="0" indent="0">
              <a:buNone/>
              <a:defRPr/>
            </a:pPr>
            <a:r>
              <a:rPr lang="en-US" sz="3000" dirty="0" smtClean="0"/>
              <a:t>Sacrifices final accuracy</a:t>
            </a:r>
          </a:p>
        </p:txBody>
      </p:sp>
      <p:sp>
        <p:nvSpPr>
          <p:cNvPr id="9" name="Content Placeholder 2"/>
          <p:cNvSpPr txBox="1">
            <a:spLocks/>
          </p:cNvSpPr>
          <p:nvPr/>
        </p:nvSpPr>
        <p:spPr>
          <a:xfrm>
            <a:off x="1005840" y="5024295"/>
            <a:ext cx="12618720" cy="2226737"/>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200" dirty="0" smtClean="0"/>
              <a:t>Importance sampling to improve accuracy</a:t>
            </a:r>
          </a:p>
          <a:p>
            <a:pPr marL="0" indent="0" fontAlgn="auto">
              <a:spcAft>
                <a:spcPts val="0"/>
              </a:spcAft>
              <a:buFont typeface="Arial" panose="020B0604020202020204" pitchFamily="34" charset="0"/>
              <a:buNone/>
              <a:defRPr/>
            </a:pPr>
            <a:r>
              <a:rPr lang="en-US" sz="2300" dirty="0" err="1" smtClean="0">
                <a:solidFill>
                  <a:schemeClr val="accent1"/>
                </a:solidFill>
              </a:rPr>
              <a:t>Bengio</a:t>
            </a:r>
            <a:r>
              <a:rPr lang="en-US" sz="2300" dirty="0" smtClean="0">
                <a:solidFill>
                  <a:schemeClr val="accent1"/>
                </a:solidFill>
              </a:rPr>
              <a:t> et al. 2009; Kumar et al. 2010; Alain et al. 2015; Jiang et al. 2015; </a:t>
            </a:r>
            <a:r>
              <a:rPr lang="en-US" sz="2300" dirty="0" err="1" smtClean="0">
                <a:solidFill>
                  <a:schemeClr val="accent1"/>
                </a:solidFill>
              </a:rPr>
              <a:t>Katharopoulos</a:t>
            </a:r>
            <a:r>
              <a:rPr lang="en-US" sz="2300" dirty="0" smtClean="0">
                <a:solidFill>
                  <a:schemeClr val="accent1"/>
                </a:solidFill>
              </a:rPr>
              <a:t> &amp; </a:t>
            </a:r>
            <a:r>
              <a:rPr lang="en-US" sz="2300" dirty="0" err="1" smtClean="0">
                <a:solidFill>
                  <a:schemeClr val="accent1"/>
                </a:solidFill>
              </a:rPr>
              <a:t>Fleuret</a:t>
            </a:r>
            <a:r>
              <a:rPr lang="en-US" sz="2300" dirty="0" smtClean="0">
                <a:solidFill>
                  <a:schemeClr val="accent1"/>
                </a:solidFill>
              </a:rPr>
              <a:t> 2017; Jiang et al. 2018; Ma et al. 2017; Ren et al. 2018</a:t>
            </a:r>
          </a:p>
          <a:p>
            <a:pPr marL="0" indent="0" fontAlgn="auto">
              <a:spcAft>
                <a:spcPts val="0"/>
              </a:spcAft>
              <a:buFont typeface="Arial" panose="020B0604020202020204" pitchFamily="34" charset="0"/>
              <a:buNone/>
              <a:defRPr/>
            </a:pPr>
            <a:r>
              <a:rPr lang="en-US" sz="3000" dirty="0" smtClean="0"/>
              <a:t>Does not simultaneously target and analyze training speedup</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Future work</a:t>
            </a:r>
            <a:endParaRPr lang="en-US" dirty="0"/>
          </a:p>
        </p:txBody>
      </p:sp>
      <p:sp>
        <p:nvSpPr>
          <p:cNvPr id="3" name="Content Placeholder 2"/>
          <p:cNvSpPr>
            <a:spLocks noGrp="1"/>
          </p:cNvSpPr>
          <p:nvPr>
            <p:ph idx="1"/>
          </p:nvPr>
        </p:nvSpPr>
        <p:spPr/>
        <p:txBody>
          <a:bodyPr/>
          <a:lstStyle/>
          <a:p>
            <a:pPr>
              <a:defRPr/>
            </a:pPr>
            <a:r>
              <a:rPr lang="en-US" dirty="0" smtClean="0"/>
              <a:t>Selective-</a:t>
            </a:r>
            <a:r>
              <a:rPr lang="en-US" dirty="0" err="1" smtClean="0"/>
              <a:t>Backprop</a:t>
            </a:r>
            <a:r>
              <a:rPr lang="en-US" dirty="0" smtClean="0"/>
              <a:t> to reduce wall-clock time</a:t>
            </a:r>
          </a:p>
          <a:p>
            <a:pPr>
              <a:defRPr/>
            </a:pPr>
            <a:r>
              <a:rPr lang="en-US" dirty="0"/>
              <a:t>Selective-</a:t>
            </a:r>
            <a:r>
              <a:rPr lang="en-US" dirty="0" err="1"/>
              <a:t>Backprop</a:t>
            </a:r>
            <a:r>
              <a:rPr lang="en-US" dirty="0"/>
              <a:t> </a:t>
            </a:r>
            <a:r>
              <a:rPr lang="en-US" dirty="0" smtClean="0"/>
              <a:t>to isolate mislabeled examples and outliers</a:t>
            </a:r>
          </a:p>
          <a:p>
            <a:pPr>
              <a:defRPr/>
            </a:pPr>
            <a:r>
              <a:rPr lang="en-US" dirty="0" smtClean="0"/>
              <a:t>Selective-Augment</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Takeaways</a:t>
            </a:r>
            <a:endParaRPr lang="en-US" dirty="0"/>
          </a:p>
        </p:txBody>
      </p:sp>
      <p:sp>
        <p:nvSpPr>
          <p:cNvPr id="3" name="Content Placeholder 2"/>
          <p:cNvSpPr>
            <a:spLocks noGrp="1"/>
          </p:cNvSpPr>
          <p:nvPr>
            <p:ph idx="1"/>
          </p:nvPr>
        </p:nvSpPr>
        <p:spPr>
          <a:xfrm>
            <a:off x="1005840" y="2190750"/>
            <a:ext cx="12618720" cy="6151145"/>
          </a:xfrm>
        </p:spPr>
        <p:txBody>
          <a:bodyPr>
            <a:normAutofit/>
          </a:bodyPr>
          <a:lstStyle/>
          <a:p>
            <a:pPr>
              <a:defRPr/>
            </a:pPr>
            <a:r>
              <a:rPr lang="en-US" b="1" dirty="0"/>
              <a:t> </a:t>
            </a:r>
            <a:r>
              <a:rPr lang="en-US" b="1" dirty="0" smtClean="0">
                <a:solidFill>
                  <a:schemeClr val="accent1"/>
                </a:solidFill>
              </a:rPr>
              <a:t>Selective-</a:t>
            </a:r>
            <a:r>
              <a:rPr lang="en-US" b="1" dirty="0" err="1" smtClean="0">
                <a:solidFill>
                  <a:schemeClr val="accent1"/>
                </a:solidFill>
              </a:rPr>
              <a:t>Backprop</a:t>
            </a:r>
            <a:r>
              <a:rPr lang="en-US" dirty="0" smtClean="0">
                <a:solidFill>
                  <a:srgbClr val="79D2F3"/>
                </a:solidFill>
              </a:rPr>
              <a:t> </a:t>
            </a:r>
            <a:r>
              <a:rPr lang="en-US" dirty="0" smtClean="0"/>
              <a:t>trains on </a:t>
            </a:r>
            <a:r>
              <a:rPr lang="en-US" b="1" dirty="0" smtClean="0">
                <a:solidFill>
                  <a:schemeClr val="accent1"/>
                </a:solidFill>
              </a:rPr>
              <a:t>surprising</a:t>
            </a:r>
            <a:r>
              <a:rPr lang="en-US" dirty="0" smtClean="0">
                <a:solidFill>
                  <a:schemeClr val="accent1"/>
                </a:solidFill>
              </a:rPr>
              <a:t> </a:t>
            </a:r>
            <a:r>
              <a:rPr lang="en-US" dirty="0" smtClean="0"/>
              <a:t>examples</a:t>
            </a:r>
          </a:p>
          <a:p>
            <a:pPr>
              <a:defRPr/>
            </a:pPr>
            <a:r>
              <a:rPr lang="en-US" dirty="0" smtClean="0"/>
              <a:t> Achieves target accuracies with fewer </a:t>
            </a:r>
            <a:r>
              <a:rPr lang="en-US" dirty="0" err="1" smtClean="0"/>
              <a:t>backprops</a:t>
            </a:r>
            <a:endParaRPr lang="en-US" dirty="0" smtClean="0"/>
          </a:p>
          <a:p>
            <a:pPr lvl="1">
              <a:defRPr/>
            </a:pPr>
            <a:r>
              <a:rPr lang="en-US" dirty="0"/>
              <a:t>Achieves </a:t>
            </a:r>
            <a:r>
              <a:rPr lang="en-US" dirty="0" smtClean="0"/>
              <a:t>2.45% </a:t>
            </a:r>
            <a:r>
              <a:rPr lang="en-US" dirty="0"/>
              <a:t>on MNIST with </a:t>
            </a:r>
            <a:r>
              <a:rPr lang="en-US" b="1" dirty="0" smtClean="0">
                <a:solidFill>
                  <a:schemeClr val="accent1"/>
                </a:solidFill>
              </a:rPr>
              <a:t>67% </a:t>
            </a:r>
            <a:r>
              <a:rPr lang="en-US" b="1" dirty="0">
                <a:solidFill>
                  <a:schemeClr val="accent1"/>
                </a:solidFill>
              </a:rPr>
              <a:t>fewer </a:t>
            </a:r>
            <a:r>
              <a:rPr lang="en-US" b="1" dirty="0" err="1">
                <a:solidFill>
                  <a:schemeClr val="accent1"/>
                </a:solidFill>
              </a:rPr>
              <a:t>backprops</a:t>
            </a:r>
            <a:endParaRPr lang="en-US" b="1" dirty="0">
              <a:solidFill>
                <a:schemeClr val="accent1"/>
              </a:solidFill>
            </a:endParaRPr>
          </a:p>
          <a:p>
            <a:pPr lvl="1">
              <a:defRPr/>
            </a:pPr>
            <a:r>
              <a:rPr lang="en-US" dirty="0"/>
              <a:t>Achieves </a:t>
            </a:r>
            <a:r>
              <a:rPr lang="en-US" dirty="0" smtClean="0"/>
              <a:t>9.21% </a:t>
            </a:r>
            <a:r>
              <a:rPr lang="en-US" dirty="0"/>
              <a:t>on CIFAR10 with </a:t>
            </a:r>
            <a:r>
              <a:rPr lang="en-US" b="1" dirty="0" smtClean="0">
                <a:solidFill>
                  <a:schemeClr val="accent1"/>
                </a:solidFill>
              </a:rPr>
              <a:t>40% </a:t>
            </a:r>
            <a:r>
              <a:rPr lang="en-US" b="1" dirty="0">
                <a:solidFill>
                  <a:schemeClr val="accent1"/>
                </a:solidFill>
              </a:rPr>
              <a:t>fewer </a:t>
            </a:r>
            <a:r>
              <a:rPr lang="en-US" b="1" dirty="0" err="1" smtClean="0">
                <a:solidFill>
                  <a:schemeClr val="accent1"/>
                </a:solidFill>
              </a:rPr>
              <a:t>backprops</a:t>
            </a:r>
            <a:endParaRPr lang="en-US" dirty="0" smtClean="0">
              <a:solidFill>
                <a:schemeClr val="accent1"/>
              </a:solidFill>
            </a:endParaRPr>
          </a:p>
          <a:p>
            <a:pPr>
              <a:defRPr/>
            </a:pPr>
            <a:r>
              <a:rPr lang="en-US" dirty="0" smtClean="0"/>
              <a:t>While improving final target accuracy</a:t>
            </a:r>
          </a:p>
          <a:p>
            <a:pPr lvl="1">
              <a:defRPr/>
            </a:pPr>
            <a:r>
              <a:rPr lang="en-US" dirty="0"/>
              <a:t>Achieves </a:t>
            </a:r>
            <a:r>
              <a:rPr lang="en-US" dirty="0" smtClean="0"/>
              <a:t>1.33% </a:t>
            </a:r>
            <a:r>
              <a:rPr lang="en-US" dirty="0"/>
              <a:t>on </a:t>
            </a:r>
            <a:r>
              <a:rPr lang="en-US" dirty="0" smtClean="0"/>
              <a:t>MNIST, </a:t>
            </a:r>
            <a:r>
              <a:rPr lang="en-US" b="1" dirty="0" smtClean="0">
                <a:solidFill>
                  <a:schemeClr val="accent1"/>
                </a:solidFill>
              </a:rPr>
              <a:t>46% relatively lower error</a:t>
            </a:r>
          </a:p>
          <a:p>
            <a:pPr lvl="1">
              <a:defRPr/>
            </a:pPr>
            <a:r>
              <a:rPr lang="en-US" dirty="0" smtClean="0"/>
              <a:t>Achieves 7.22% on CIFAR10 with </a:t>
            </a:r>
            <a:r>
              <a:rPr lang="en-US" b="1" dirty="0" smtClean="0">
                <a:solidFill>
                  <a:schemeClr val="accent1"/>
                </a:solidFill>
              </a:rPr>
              <a:t>22% </a:t>
            </a:r>
            <a:r>
              <a:rPr lang="en-US" b="1" dirty="0">
                <a:solidFill>
                  <a:schemeClr val="accent1"/>
                </a:solidFill>
              </a:rPr>
              <a:t>relatively lower </a:t>
            </a:r>
            <a:r>
              <a:rPr lang="en-US" b="1" dirty="0" smtClean="0">
                <a:solidFill>
                  <a:schemeClr val="accent1"/>
                </a:solidFill>
              </a:rPr>
              <a:t>error</a:t>
            </a:r>
          </a:p>
          <a:p>
            <a:pPr>
              <a:defRPr/>
            </a:pPr>
            <a:r>
              <a:rPr lang="en-US" dirty="0" smtClean="0"/>
              <a:t>SB is </a:t>
            </a:r>
            <a:r>
              <a:rPr lang="en-US" b="1" dirty="0" smtClean="0">
                <a:solidFill>
                  <a:schemeClr val="accent1"/>
                </a:solidFill>
              </a:rPr>
              <a:t>practical</a:t>
            </a:r>
            <a:r>
              <a:rPr lang="en-US" b="1" dirty="0" smtClean="0">
                <a:solidFill>
                  <a:srgbClr val="0070C0"/>
                </a:solidFill>
              </a:rPr>
              <a:t> </a:t>
            </a:r>
            <a:r>
              <a:rPr lang="en-US" dirty="0" smtClean="0"/>
              <a:t>and easy to use</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95127" r="68577"/>
          <a:stretch/>
        </p:blipFill>
        <p:spPr>
          <a:xfrm>
            <a:off x="8198920" y="6224335"/>
            <a:ext cx="5549166" cy="142774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Selective-</a:t>
            </a:r>
            <a:r>
              <a:rPr lang="en-US" dirty="0" err="1" smtClean="0"/>
              <a:t>Backprop</a:t>
            </a:r>
            <a:endParaRPr lang="en-US" dirty="0"/>
          </a:p>
        </p:txBody>
      </p:sp>
      <p:sp>
        <p:nvSpPr>
          <p:cNvPr id="3" name="Content Placeholder 2"/>
          <p:cNvSpPr>
            <a:spLocks noGrp="1"/>
          </p:cNvSpPr>
          <p:nvPr>
            <p:ph idx="1"/>
          </p:nvPr>
        </p:nvSpPr>
        <p:spPr/>
        <p:txBody>
          <a:bodyPr/>
          <a:lstStyle/>
          <a:p>
            <a:pPr>
              <a:defRPr/>
            </a:pPr>
            <a:r>
              <a:rPr lang="en-US" dirty="0" smtClean="0"/>
              <a:t>SB selects high-value training examples for DNN model training</a:t>
            </a:r>
          </a:p>
          <a:p>
            <a:pPr>
              <a:defRPr/>
            </a:pPr>
            <a:r>
              <a:rPr lang="en-US" dirty="0" smtClean="0"/>
              <a:t>SB achieves </a:t>
            </a:r>
            <a:r>
              <a:rPr lang="en-US" b="1" dirty="0" smtClean="0">
                <a:solidFill>
                  <a:schemeClr val="accent1"/>
                </a:solidFill>
              </a:rPr>
              <a:t>faster convergence per training example</a:t>
            </a:r>
          </a:p>
          <a:p>
            <a:pPr>
              <a:defRPr/>
            </a:pPr>
            <a:r>
              <a:rPr lang="en-US" dirty="0" smtClean="0"/>
              <a:t>SB </a:t>
            </a:r>
            <a:r>
              <a:rPr lang="en-US" dirty="0"/>
              <a:t>achieves </a:t>
            </a:r>
            <a:r>
              <a:rPr lang="en-US" b="1" dirty="0" smtClean="0">
                <a:solidFill>
                  <a:schemeClr val="accent1"/>
                </a:solidFill>
              </a:rPr>
              <a:t>higher converged accuracy</a:t>
            </a:r>
          </a:p>
          <a:p>
            <a:pPr>
              <a:defRPr/>
            </a:pPr>
            <a:r>
              <a:rPr lang="en-US" dirty="0"/>
              <a:t>SB is </a:t>
            </a:r>
            <a:r>
              <a:rPr lang="en-US" b="1" dirty="0">
                <a:solidFill>
                  <a:schemeClr val="accent1"/>
                </a:solidFill>
              </a:rPr>
              <a:t>practical</a:t>
            </a:r>
          </a:p>
          <a:p>
            <a:pPr lvl="1">
              <a:defRPr/>
            </a:pPr>
            <a:r>
              <a:rPr lang="en-US" dirty="0"/>
              <a:t>Scalable</a:t>
            </a:r>
          </a:p>
          <a:p>
            <a:pPr lvl="1">
              <a:defRPr/>
            </a:pPr>
            <a:r>
              <a:rPr lang="en-US" dirty="0"/>
              <a:t>Lightweight</a:t>
            </a:r>
          </a:p>
          <a:p>
            <a:pPr lvl="1">
              <a:defRPr/>
            </a:pPr>
            <a:r>
              <a:rPr lang="en-US" dirty="0" smtClean="0"/>
              <a:t>Self-paced</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b="1" dirty="0" smtClean="0">
                <a:solidFill>
                  <a:schemeClr val="accent1"/>
                </a:solidFill>
                <a:latin typeface="Myriad Pro Bold Condensed" charset="0"/>
                <a:ea typeface="Myriad Pro Bold Condensed" charset="0"/>
                <a:cs typeface="Myriad Pro Bold Condensed" charset="0"/>
              </a:rPr>
              <a:t>Introduction</a:t>
            </a:r>
          </a:p>
          <a:p>
            <a:pPr>
              <a:defRPr/>
            </a:pPr>
            <a:endParaRPr lang="en-US" sz="4500" b="1" dirty="0" smtClean="0">
              <a:solidFill>
                <a:schemeClr val="accent1"/>
              </a:solidFill>
              <a:latin typeface="Myriad Pro Bold Condensed" charset="0"/>
              <a:ea typeface="Myriad Pro Bold Condensed" charset="0"/>
              <a:cs typeface="Myriad Pro Bold Condense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accent1"/>
                </a:solidFill>
                <a:latin typeface="Myriad Pro Bold Condensed" charset="0"/>
                <a:ea typeface="Myriad Pro Bold Condensed" charset="0"/>
                <a:cs typeface="Myriad Pro Bold Condensed" charset="0"/>
              </a:rPr>
              <a:t>DNN Training Overview</a:t>
            </a:r>
          </a:p>
          <a:p>
            <a:pPr fontAlgn="auto">
              <a:spcAft>
                <a:spcPts val="0"/>
              </a:spcAft>
              <a:defRPr/>
            </a:pPr>
            <a:endParaRPr lang="en-US" sz="4500" b="1" dirty="0" smtClean="0">
              <a:solidFill>
                <a:schemeClr val="accent1"/>
              </a:solidFill>
              <a:latin typeface="Myriad Pro Bold Condensed" charset="0"/>
              <a:ea typeface="Myriad Pro Bold Condensed" charset="0"/>
              <a:cs typeface="Myriad Pro Bold Condense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accent1"/>
                </a:solidFill>
                <a:latin typeface="Myriad Pro Bold Condensed" charset="0"/>
                <a:ea typeface="Myriad Pro Bold Condensed" charset="0"/>
                <a:cs typeface="Myriad Pro Bold Condensed" charset="0"/>
              </a:rPr>
              <a:t>Selective-</a:t>
            </a:r>
            <a:r>
              <a:rPr lang="en-US" sz="4500" b="1" dirty="0" err="1" smtClean="0">
                <a:solidFill>
                  <a:schemeClr val="accent1"/>
                </a:solidFill>
                <a:latin typeface="Myriad Pro Bold Condensed" charset="0"/>
                <a:ea typeface="Myriad Pro Bold Condensed" charset="0"/>
                <a:cs typeface="Myriad Pro Bold Condensed" charset="0"/>
              </a:rPr>
              <a:t>Backprop</a:t>
            </a:r>
            <a:r>
              <a:rPr lang="en-US" sz="4500" b="1" dirty="0" smtClean="0">
                <a:solidFill>
                  <a:schemeClr val="accent1"/>
                </a:solidFill>
                <a:latin typeface="Myriad Pro Bold Condensed" charset="0"/>
                <a:ea typeface="Myriad Pro Bold Condensed" charset="0"/>
                <a:cs typeface="Myriad Pro Bold Condensed" charset="0"/>
              </a:rPr>
              <a:t> Approach</a:t>
            </a:r>
          </a:p>
          <a:p>
            <a:pPr fontAlgn="auto">
              <a:spcAft>
                <a:spcPts val="0"/>
              </a:spcAft>
              <a:defRPr/>
            </a:pPr>
            <a:endParaRPr lang="en-US" sz="4500" b="1" dirty="0" smtClean="0">
              <a:solidFill>
                <a:schemeClr val="accent1"/>
              </a:solidFill>
              <a:latin typeface="Myriad Pro Bold Condensed" charset="0"/>
              <a:ea typeface="Myriad Pro Bold Condensed" charset="0"/>
              <a:cs typeface="Myriad Pro Bold Condense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accent1"/>
                </a:solidFill>
                <a:latin typeface="Myriad Pro Bold Condensed" charset="0"/>
                <a:ea typeface="Myriad Pro Bold Condensed" charset="0"/>
                <a:cs typeface="Myriad Pro Bold Condensed" charset="0"/>
              </a:rPr>
              <a:t>Selective-</a:t>
            </a:r>
            <a:r>
              <a:rPr lang="en-US" sz="4500" b="1" dirty="0" err="1" smtClean="0">
                <a:solidFill>
                  <a:schemeClr val="accent1"/>
                </a:solidFill>
                <a:latin typeface="Myriad Pro Bold Condensed" charset="0"/>
                <a:ea typeface="Myriad Pro Bold Condensed" charset="0"/>
                <a:cs typeface="Myriad Pro Bold Condensed" charset="0"/>
              </a:rPr>
              <a:t>Backprop</a:t>
            </a:r>
            <a:r>
              <a:rPr lang="en-US" sz="4500" b="1" dirty="0" smtClean="0">
                <a:solidFill>
                  <a:schemeClr val="accent1"/>
                </a:solidFill>
                <a:latin typeface="Myriad Pro Bold Condensed" charset="0"/>
                <a:ea typeface="Myriad Pro Bold Condensed" charset="0"/>
                <a:cs typeface="Myriad Pro Bold Condensed" charset="0"/>
              </a:rPr>
              <a:t> Evaluation</a:t>
            </a:r>
          </a:p>
          <a:p>
            <a:pPr fontAlgn="auto">
              <a:spcAft>
                <a:spcPts val="0"/>
              </a:spcAft>
              <a:defRPr/>
            </a:pPr>
            <a:endParaRPr lang="en-US" sz="4500" b="1" dirty="0" smtClean="0">
              <a:solidFill>
                <a:schemeClr val="accent1"/>
              </a:solidFill>
              <a:latin typeface="Myriad Pro Bold Condensed" charset="0"/>
              <a:ea typeface="Myriad Pro Bold Condensed" charset="0"/>
              <a:cs typeface="Myriad Pro Bold Condense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accent1"/>
                </a:solidFill>
                <a:latin typeface="Myriad Pro Bold Condensed" charset="0"/>
                <a:ea typeface="Myriad Pro Bold Condensed" charset="0"/>
                <a:cs typeface="Myriad Pro Bold Condensed" charset="0"/>
              </a:rPr>
              <a:t>Conclusion</a:t>
            </a:r>
          </a:p>
          <a:p>
            <a:pPr fontAlgn="auto">
              <a:spcAft>
                <a:spcPts val="0"/>
              </a:spcAft>
              <a:defRPr/>
            </a:pPr>
            <a:endParaRPr lang="en-US" sz="4500" b="1" dirty="0" smtClean="0">
              <a:solidFill>
                <a:schemeClr val="accent1"/>
              </a:solidFill>
              <a:latin typeface="Myriad Pro Bold Condensed" charset="0"/>
              <a:ea typeface="Myriad Pro Bold Condensed" charset="0"/>
              <a:cs typeface="Myriad Pro Bold Condensed"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b="1" dirty="0" smtClean="0">
                <a:solidFill>
                  <a:schemeClr val="bg1"/>
                </a:solidFill>
                <a:latin typeface="Myriad Pro Bold Condensed" charset="0"/>
                <a:ea typeface="Myriad Pro Bold Condensed" charset="0"/>
                <a:cs typeface="Myriad Pro Bold Condensed" charset="0"/>
              </a:rPr>
              <a:t>Introduction</a:t>
            </a:r>
          </a:p>
          <a:p>
            <a:pPr>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accent1"/>
                </a:solidFill>
                <a:latin typeface="Myriad Pro Bold Condensed" charset="0"/>
                <a:ea typeface="Myriad Pro Bold Condensed" charset="0"/>
                <a:cs typeface="Myriad Pro Bold Condensed" charset="0"/>
              </a:rPr>
              <a:t>DNN Training Overview</a:t>
            </a:r>
          </a:p>
          <a:p>
            <a:pPr fontAlgn="auto">
              <a:spcAft>
                <a:spcPts val="0"/>
              </a:spcAft>
              <a:defRPr/>
            </a:pPr>
            <a:endParaRPr lang="en-US" sz="4500" b="1" dirty="0" smtClean="0">
              <a:latin typeface="Myriad Pro Bold Condensed" charset="0"/>
              <a:ea typeface="Myriad Pro Bold Condensed" charset="0"/>
              <a:cs typeface="Myriad Pro Bold Condense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Selective-</a:t>
            </a:r>
            <a:r>
              <a:rPr lang="en-US" sz="4500" b="1" dirty="0" err="1" smtClean="0">
                <a:solidFill>
                  <a:schemeClr val="bg1"/>
                </a:solidFill>
                <a:latin typeface="Myriad Pro Bold Condensed" charset="0"/>
                <a:ea typeface="Myriad Pro Bold Condensed" charset="0"/>
                <a:cs typeface="Myriad Pro Bold Condensed" charset="0"/>
              </a:rPr>
              <a:t>Backprop</a:t>
            </a:r>
            <a:r>
              <a:rPr lang="en-US" sz="4500" b="1" dirty="0" smtClean="0">
                <a:solidFill>
                  <a:schemeClr val="bg1"/>
                </a:solidFill>
                <a:latin typeface="Myriad Pro Bold Condensed" charset="0"/>
                <a:ea typeface="Myriad Pro Bold Condensed" charset="0"/>
                <a:cs typeface="Myriad Pro Bold Condensed" charset="0"/>
              </a:rPr>
              <a:t> Approach</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Selective-</a:t>
            </a:r>
            <a:r>
              <a:rPr lang="en-US" sz="4500" b="1" dirty="0" err="1" smtClean="0">
                <a:solidFill>
                  <a:schemeClr val="bg1"/>
                </a:solidFill>
                <a:latin typeface="Myriad Pro Bold Condensed" charset="0"/>
                <a:ea typeface="Myriad Pro Bold Condensed" charset="0"/>
                <a:cs typeface="Myriad Pro Bold Condensed" charset="0"/>
              </a:rPr>
              <a:t>Backprop</a:t>
            </a:r>
            <a:r>
              <a:rPr lang="en-US" sz="4500" b="1" dirty="0" smtClean="0">
                <a:solidFill>
                  <a:schemeClr val="bg1"/>
                </a:solidFill>
                <a:latin typeface="Myriad Pro Bold Condensed" charset="0"/>
                <a:ea typeface="Myriad Pro Bold Condensed" charset="0"/>
                <a:cs typeface="Myriad Pro Bold Condensed" charset="0"/>
              </a:rPr>
              <a:t> Evaluation</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chemeClr val="bg1"/>
                </a:solidFill>
                <a:latin typeface="Myriad Pro Bold Condensed" charset="0"/>
                <a:ea typeface="Myriad Pro Bold Condensed" charset="0"/>
                <a:cs typeface="Myriad Pro Bold Condensed" charset="0"/>
              </a:rPr>
              <a:t>Conclusion</a:t>
            </a:r>
          </a:p>
          <a:p>
            <a:pPr fontAlgn="auto">
              <a:spcAft>
                <a:spcPts val="0"/>
              </a:spcAft>
              <a:defRPr/>
            </a:pPr>
            <a:endParaRPr lang="en-US" sz="4500" b="1" dirty="0" smtClean="0">
              <a:solidFill>
                <a:schemeClr val="bg1"/>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2788957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18147" y="5498181"/>
            <a:ext cx="13093116" cy="1371600"/>
          </a:xfrm>
        </p:spPr>
        <p:txBody>
          <a:bodyPr>
            <a:noAutofit/>
          </a:bodyPr>
          <a:lstStyle/>
          <a:p>
            <a:pPr algn="l">
              <a:defRPr/>
            </a:pPr>
            <a:r>
              <a:rPr lang="en-US" sz="7000" b="1" dirty="0" smtClean="0">
                <a:solidFill>
                  <a:schemeClr val="accent1"/>
                </a:solidFill>
                <a:latin typeface="Myriad Pro Bold Condensed" charset="0"/>
                <a:ea typeface="Myriad Pro Bold Condensed" charset="0"/>
                <a:cs typeface="Myriad Pro Bold Condensed" charset="0"/>
              </a:rPr>
              <a:t>What is a DNN?</a:t>
            </a:r>
            <a:endParaRPr lang="en-US" sz="7000" b="1" dirty="0">
              <a:solidFill>
                <a:schemeClr val="accent1"/>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7016618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4513" name="Shape 165"/>
          <p:cNvSpPr>
            <a:spLocks noChangeArrowheads="1"/>
          </p:cNvSpPr>
          <p:nvPr/>
        </p:nvSpPr>
        <p:spPr bwMode="auto">
          <a:xfrm>
            <a:off x="4729163" y="2844297"/>
            <a:ext cx="1058862" cy="1058863"/>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4514" name="Shape 166"/>
          <p:cNvSpPr>
            <a:spLocks noChangeArrowheads="1"/>
          </p:cNvSpPr>
          <p:nvPr/>
        </p:nvSpPr>
        <p:spPr bwMode="auto">
          <a:xfrm>
            <a:off x="4729163" y="4109535"/>
            <a:ext cx="1058862"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4515" name="Shape 167"/>
          <p:cNvSpPr>
            <a:spLocks noChangeArrowheads="1"/>
          </p:cNvSpPr>
          <p:nvPr/>
        </p:nvSpPr>
        <p:spPr bwMode="auto">
          <a:xfrm>
            <a:off x="4729163" y="5374772"/>
            <a:ext cx="1058862"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4516" name="Shape 168"/>
          <p:cNvSpPr>
            <a:spLocks noChangeArrowheads="1"/>
          </p:cNvSpPr>
          <p:nvPr/>
        </p:nvSpPr>
        <p:spPr bwMode="auto">
          <a:xfrm>
            <a:off x="5788025" y="3477710"/>
            <a:ext cx="1057275"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4517" name="Shape 169"/>
          <p:cNvSpPr>
            <a:spLocks noChangeArrowheads="1"/>
          </p:cNvSpPr>
          <p:nvPr/>
        </p:nvSpPr>
        <p:spPr bwMode="auto">
          <a:xfrm>
            <a:off x="5788025" y="4741360"/>
            <a:ext cx="1057275" cy="1058862"/>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4518" name="Shape 170"/>
          <p:cNvCxnSpPr>
            <a:cxnSpLocks noChangeShapeType="1"/>
          </p:cNvCxnSpPr>
          <p:nvPr/>
        </p:nvCxnSpPr>
        <p:spPr bwMode="auto">
          <a:xfrm>
            <a:off x="5788025" y="3372935"/>
            <a:ext cx="153988" cy="25876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19" name="Shape 171"/>
          <p:cNvCxnSpPr>
            <a:cxnSpLocks noChangeShapeType="1"/>
          </p:cNvCxnSpPr>
          <p:nvPr/>
        </p:nvCxnSpPr>
        <p:spPr bwMode="auto">
          <a:xfrm rot="10800000" flipH="1">
            <a:off x="5788025" y="4379410"/>
            <a:ext cx="153988" cy="25876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20" name="Shape 172"/>
          <p:cNvCxnSpPr>
            <a:cxnSpLocks noChangeShapeType="1"/>
          </p:cNvCxnSpPr>
          <p:nvPr/>
        </p:nvCxnSpPr>
        <p:spPr bwMode="auto">
          <a:xfrm>
            <a:off x="5788025" y="4638172"/>
            <a:ext cx="153988"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21" name="Shape 173"/>
          <p:cNvCxnSpPr>
            <a:cxnSpLocks noChangeShapeType="1"/>
          </p:cNvCxnSpPr>
          <p:nvPr/>
        </p:nvCxnSpPr>
        <p:spPr bwMode="auto">
          <a:xfrm rot="10800000" flipH="1">
            <a:off x="5788025" y="5644647"/>
            <a:ext cx="153988"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64522" name="Shape 174"/>
          <p:cNvSpPr>
            <a:spLocks noChangeArrowheads="1"/>
          </p:cNvSpPr>
          <p:nvPr/>
        </p:nvSpPr>
        <p:spPr bwMode="auto">
          <a:xfrm>
            <a:off x="6897688" y="2844297"/>
            <a:ext cx="1057275" cy="1058863"/>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4523" name="Shape 175"/>
          <p:cNvSpPr>
            <a:spLocks noChangeArrowheads="1"/>
          </p:cNvSpPr>
          <p:nvPr/>
        </p:nvSpPr>
        <p:spPr bwMode="auto">
          <a:xfrm>
            <a:off x="6897688" y="4109535"/>
            <a:ext cx="1057275"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4524" name="Shape 176"/>
          <p:cNvSpPr>
            <a:spLocks noChangeArrowheads="1"/>
          </p:cNvSpPr>
          <p:nvPr/>
        </p:nvSpPr>
        <p:spPr bwMode="auto">
          <a:xfrm>
            <a:off x="6897688" y="5374772"/>
            <a:ext cx="1057275"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4525" name="Shape 177"/>
          <p:cNvSpPr>
            <a:spLocks noChangeArrowheads="1"/>
          </p:cNvSpPr>
          <p:nvPr/>
        </p:nvSpPr>
        <p:spPr bwMode="auto">
          <a:xfrm>
            <a:off x="7954963" y="3477710"/>
            <a:ext cx="1058862"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4526" name="Shape 178"/>
          <p:cNvSpPr>
            <a:spLocks noChangeArrowheads="1"/>
          </p:cNvSpPr>
          <p:nvPr/>
        </p:nvSpPr>
        <p:spPr bwMode="auto">
          <a:xfrm>
            <a:off x="7954963" y="4741360"/>
            <a:ext cx="1058862" cy="1058862"/>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4527" name="Shape 179"/>
          <p:cNvCxnSpPr>
            <a:cxnSpLocks noChangeShapeType="1"/>
          </p:cNvCxnSpPr>
          <p:nvPr/>
        </p:nvCxnSpPr>
        <p:spPr bwMode="auto">
          <a:xfrm>
            <a:off x="7954963" y="3372935"/>
            <a:ext cx="155575" cy="25876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28" name="Shape 180"/>
          <p:cNvCxnSpPr>
            <a:cxnSpLocks noChangeShapeType="1"/>
          </p:cNvCxnSpPr>
          <p:nvPr/>
        </p:nvCxnSpPr>
        <p:spPr bwMode="auto">
          <a:xfrm rot="10800000" flipH="1">
            <a:off x="7954963" y="4379410"/>
            <a:ext cx="155575" cy="25876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29" name="Shape 181"/>
          <p:cNvCxnSpPr>
            <a:cxnSpLocks noChangeShapeType="1"/>
          </p:cNvCxnSpPr>
          <p:nvPr/>
        </p:nvCxnSpPr>
        <p:spPr bwMode="auto">
          <a:xfrm>
            <a:off x="7954963" y="4638172"/>
            <a:ext cx="155575"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30" name="Shape 182"/>
          <p:cNvCxnSpPr>
            <a:cxnSpLocks noChangeShapeType="1"/>
          </p:cNvCxnSpPr>
          <p:nvPr/>
        </p:nvCxnSpPr>
        <p:spPr bwMode="auto">
          <a:xfrm rot="10800000" flipH="1">
            <a:off x="7954963" y="5644647"/>
            <a:ext cx="155575"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31" name="Shape 183"/>
          <p:cNvCxnSpPr>
            <a:cxnSpLocks noChangeShapeType="1"/>
          </p:cNvCxnSpPr>
          <p:nvPr/>
        </p:nvCxnSpPr>
        <p:spPr bwMode="auto">
          <a:xfrm rot="10800000" flipH="1">
            <a:off x="6845300" y="3747585"/>
            <a:ext cx="206375" cy="25876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32" name="Shape 184"/>
          <p:cNvCxnSpPr>
            <a:cxnSpLocks noChangeShapeType="1"/>
          </p:cNvCxnSpPr>
          <p:nvPr/>
        </p:nvCxnSpPr>
        <p:spPr bwMode="auto">
          <a:xfrm rot="10800000">
            <a:off x="6845300" y="4006347"/>
            <a:ext cx="228600" cy="22701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33" name="Shape 185"/>
          <p:cNvCxnSpPr>
            <a:cxnSpLocks noChangeShapeType="1"/>
          </p:cNvCxnSpPr>
          <p:nvPr/>
        </p:nvCxnSpPr>
        <p:spPr bwMode="auto">
          <a:xfrm rot="10800000" flipH="1">
            <a:off x="6845300" y="5027110"/>
            <a:ext cx="206375" cy="25876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34" name="Shape 186"/>
          <p:cNvCxnSpPr>
            <a:cxnSpLocks noChangeShapeType="1"/>
          </p:cNvCxnSpPr>
          <p:nvPr/>
        </p:nvCxnSpPr>
        <p:spPr bwMode="auto">
          <a:xfrm rot="10800000">
            <a:off x="6845300" y="5285872"/>
            <a:ext cx="228600" cy="2286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64535" name="Shape 187"/>
          <p:cNvSpPr>
            <a:spLocks noChangeArrowheads="1"/>
          </p:cNvSpPr>
          <p:nvPr/>
        </p:nvSpPr>
        <p:spPr bwMode="auto">
          <a:xfrm>
            <a:off x="9529763" y="3477710"/>
            <a:ext cx="1057275"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4536" name="Shape 188"/>
          <p:cNvSpPr>
            <a:spLocks noChangeArrowheads="1"/>
          </p:cNvSpPr>
          <p:nvPr/>
        </p:nvSpPr>
        <p:spPr bwMode="auto">
          <a:xfrm>
            <a:off x="9529763" y="4741360"/>
            <a:ext cx="1057275" cy="1058862"/>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4537" name="Shape 189"/>
          <p:cNvSpPr>
            <a:spLocks noChangeArrowheads="1"/>
          </p:cNvSpPr>
          <p:nvPr/>
        </p:nvSpPr>
        <p:spPr bwMode="auto">
          <a:xfrm>
            <a:off x="9529763" y="6006597"/>
            <a:ext cx="1057275" cy="1058863"/>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64538" name="Shape 190"/>
          <p:cNvSpPr>
            <a:spLocks noChangeArrowheads="1"/>
          </p:cNvSpPr>
          <p:nvPr/>
        </p:nvSpPr>
        <p:spPr bwMode="auto">
          <a:xfrm>
            <a:off x="9529763" y="2212472"/>
            <a:ext cx="1057275"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64539" name="Shape 191"/>
          <p:cNvCxnSpPr>
            <a:cxnSpLocks noChangeShapeType="1"/>
          </p:cNvCxnSpPr>
          <p:nvPr/>
        </p:nvCxnSpPr>
        <p:spPr bwMode="auto">
          <a:xfrm>
            <a:off x="9013825" y="4006347"/>
            <a:ext cx="515938"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40" name="Shape 192"/>
          <p:cNvCxnSpPr>
            <a:cxnSpLocks noChangeShapeType="1"/>
          </p:cNvCxnSpPr>
          <p:nvPr/>
        </p:nvCxnSpPr>
        <p:spPr bwMode="auto">
          <a:xfrm>
            <a:off x="9013825" y="4006347"/>
            <a:ext cx="669925" cy="890588"/>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41" name="Shape 193"/>
          <p:cNvCxnSpPr>
            <a:cxnSpLocks noChangeShapeType="1"/>
          </p:cNvCxnSpPr>
          <p:nvPr/>
        </p:nvCxnSpPr>
        <p:spPr bwMode="auto">
          <a:xfrm rot="10800000" flipH="1">
            <a:off x="9013825" y="3115760"/>
            <a:ext cx="669925" cy="890587"/>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42" name="Shape 194"/>
          <p:cNvCxnSpPr>
            <a:cxnSpLocks noChangeShapeType="1"/>
          </p:cNvCxnSpPr>
          <p:nvPr/>
        </p:nvCxnSpPr>
        <p:spPr bwMode="auto">
          <a:xfrm>
            <a:off x="9013825" y="4006347"/>
            <a:ext cx="669925" cy="215582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43" name="Shape 195"/>
          <p:cNvCxnSpPr>
            <a:cxnSpLocks noChangeShapeType="1"/>
          </p:cNvCxnSpPr>
          <p:nvPr/>
        </p:nvCxnSpPr>
        <p:spPr bwMode="auto">
          <a:xfrm>
            <a:off x="9013825" y="5271585"/>
            <a:ext cx="515938"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44" name="Shape 196"/>
          <p:cNvCxnSpPr>
            <a:cxnSpLocks noChangeShapeType="1"/>
          </p:cNvCxnSpPr>
          <p:nvPr/>
        </p:nvCxnSpPr>
        <p:spPr bwMode="auto">
          <a:xfrm rot="10800000" flipH="1">
            <a:off x="9013825" y="4379410"/>
            <a:ext cx="669925" cy="89217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45" name="Shape 197"/>
          <p:cNvCxnSpPr>
            <a:cxnSpLocks noChangeShapeType="1"/>
          </p:cNvCxnSpPr>
          <p:nvPr/>
        </p:nvCxnSpPr>
        <p:spPr bwMode="auto">
          <a:xfrm rot="10800000" flipH="1">
            <a:off x="9013825" y="3115760"/>
            <a:ext cx="669925" cy="215582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64546" name="Shape 198"/>
          <p:cNvCxnSpPr>
            <a:cxnSpLocks noChangeShapeType="1"/>
          </p:cNvCxnSpPr>
          <p:nvPr/>
        </p:nvCxnSpPr>
        <p:spPr bwMode="auto">
          <a:xfrm>
            <a:off x="9013825" y="5271585"/>
            <a:ext cx="669925" cy="890587"/>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grpSp>
        <p:nvGrpSpPr>
          <p:cNvPr id="50" name="Group 49"/>
          <p:cNvGrpSpPr>
            <a:grpSpLocks/>
          </p:cNvGrpSpPr>
          <p:nvPr/>
        </p:nvGrpSpPr>
        <p:grpSpPr bwMode="auto">
          <a:xfrm>
            <a:off x="10587038" y="2282322"/>
            <a:ext cx="2089150" cy="4716463"/>
            <a:chOff x="10587363" y="2025445"/>
            <a:chExt cx="2088948" cy="4717295"/>
          </a:xfrm>
        </p:grpSpPr>
        <p:sp>
          <p:nvSpPr>
            <p:cNvPr id="64554" name="Shape 204"/>
            <p:cNvSpPr>
              <a:spLocks noChangeArrowheads="1"/>
            </p:cNvSpPr>
            <p:nvPr/>
          </p:nvSpPr>
          <p:spPr bwMode="auto">
            <a:xfrm>
              <a:off x="11026032" y="3285739"/>
              <a:ext cx="1650279" cy="927441"/>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r>
                <a:rPr lang="en" altLang="x-none" sz="3600">
                  <a:solidFill>
                    <a:schemeClr val="bg1"/>
                  </a:solidFill>
                  <a:latin typeface="Avenir Next Condensed Medium" charset="0"/>
                  <a:ea typeface="Avenir Next Condensed Medium" charset="0"/>
                  <a:cs typeface="Avenir Next Condensed Medium" charset="0"/>
                  <a:sym typeface="Impact" charset="0"/>
                </a:rPr>
                <a:t>.1</a:t>
              </a:r>
              <a:endParaRPr lang="x-none" altLang="x-none" sz="3600">
                <a:solidFill>
                  <a:schemeClr val="bg1"/>
                </a:solidFill>
                <a:latin typeface="Avenir Next Condensed Medium" charset="0"/>
                <a:ea typeface="Avenir Next Condensed Medium" charset="0"/>
                <a:cs typeface="Avenir Next Condensed Medium" charset="0"/>
                <a:sym typeface="Impact" charset="0"/>
              </a:endParaRPr>
            </a:p>
          </p:txBody>
        </p:sp>
        <p:sp>
          <p:nvSpPr>
            <p:cNvPr id="64555" name="Shape 205"/>
            <p:cNvSpPr>
              <a:spLocks noChangeArrowheads="1"/>
            </p:cNvSpPr>
            <p:nvPr/>
          </p:nvSpPr>
          <p:spPr bwMode="auto">
            <a:xfrm>
              <a:off x="11026032" y="4568167"/>
              <a:ext cx="1650279" cy="927441"/>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r>
                <a:rPr lang="en" altLang="x-none" sz="3600">
                  <a:solidFill>
                    <a:schemeClr val="bg1"/>
                  </a:solidFill>
                  <a:latin typeface="Avenir Next Condensed Medium" charset="0"/>
                  <a:ea typeface="Avenir Next Condensed Medium" charset="0"/>
                  <a:cs typeface="Avenir Next Condensed Medium" charset="0"/>
                  <a:sym typeface="Impact" charset="0"/>
                </a:rPr>
                <a:t>.2</a:t>
              </a:r>
              <a:endParaRPr lang="x-none" altLang="x-none" sz="3600">
                <a:solidFill>
                  <a:schemeClr val="bg1"/>
                </a:solidFill>
                <a:latin typeface="Avenir Next Condensed Medium" charset="0"/>
                <a:ea typeface="Avenir Next Condensed Medium" charset="0"/>
                <a:cs typeface="Avenir Next Condensed Medium" charset="0"/>
                <a:sym typeface="Impact" charset="0"/>
              </a:endParaRPr>
            </a:p>
          </p:txBody>
        </p:sp>
        <p:cxnSp>
          <p:nvCxnSpPr>
            <p:cNvPr id="64556" name="Shape 199"/>
            <p:cNvCxnSpPr>
              <a:cxnSpLocks noChangeShapeType="1"/>
            </p:cNvCxnSpPr>
            <p:nvPr/>
          </p:nvCxnSpPr>
          <p:spPr bwMode="auto">
            <a:xfrm>
              <a:off x="10587363" y="2487595"/>
              <a:ext cx="418627" cy="3141"/>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4557" name="Shape 200"/>
            <p:cNvCxnSpPr>
              <a:cxnSpLocks noChangeShapeType="1"/>
            </p:cNvCxnSpPr>
            <p:nvPr/>
          </p:nvCxnSpPr>
          <p:spPr bwMode="auto">
            <a:xfrm>
              <a:off x="10587363" y="3758956"/>
              <a:ext cx="418627" cy="3141"/>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4558" name="Shape 201"/>
            <p:cNvCxnSpPr>
              <a:cxnSpLocks noChangeShapeType="1"/>
            </p:cNvCxnSpPr>
            <p:nvPr/>
          </p:nvCxnSpPr>
          <p:spPr bwMode="auto">
            <a:xfrm>
              <a:off x="10587363" y="5030317"/>
              <a:ext cx="418627" cy="3141"/>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64559" name="Shape 202"/>
            <p:cNvCxnSpPr>
              <a:cxnSpLocks noChangeShapeType="1"/>
            </p:cNvCxnSpPr>
            <p:nvPr/>
          </p:nvCxnSpPr>
          <p:spPr bwMode="auto">
            <a:xfrm>
              <a:off x="10587363" y="6301678"/>
              <a:ext cx="418627" cy="3141"/>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sp>
          <p:nvSpPr>
            <p:cNvPr id="64560" name="Shape 203"/>
            <p:cNvSpPr>
              <a:spLocks noChangeArrowheads="1"/>
            </p:cNvSpPr>
            <p:nvPr/>
          </p:nvSpPr>
          <p:spPr bwMode="auto">
            <a:xfrm>
              <a:off x="11005990" y="2025445"/>
              <a:ext cx="1650279" cy="927441"/>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r>
                <a:rPr lang="en" altLang="x-none" sz="3600">
                  <a:solidFill>
                    <a:schemeClr val="bg1"/>
                  </a:solidFill>
                  <a:latin typeface="Avenir Next Condensed Medium" charset="0"/>
                  <a:ea typeface="Avenir Next Condensed Medium" charset="0"/>
                  <a:cs typeface="Avenir Next Condensed Medium" charset="0"/>
                  <a:sym typeface="Impact" charset="0"/>
                </a:rPr>
                <a:t>.6</a:t>
              </a:r>
              <a:endParaRPr lang="x-none" altLang="x-none" sz="3600">
                <a:solidFill>
                  <a:schemeClr val="bg1"/>
                </a:solidFill>
                <a:latin typeface="Avenir Next Condensed Medium" charset="0"/>
                <a:ea typeface="Avenir Next Condensed Medium" charset="0"/>
                <a:cs typeface="Avenir Next Condensed Medium" charset="0"/>
                <a:sym typeface="Impact" charset="0"/>
              </a:endParaRPr>
            </a:p>
          </p:txBody>
        </p:sp>
        <p:sp>
          <p:nvSpPr>
            <p:cNvPr id="64561" name="Shape 206"/>
            <p:cNvSpPr>
              <a:spLocks noChangeArrowheads="1"/>
            </p:cNvSpPr>
            <p:nvPr/>
          </p:nvSpPr>
          <p:spPr bwMode="auto">
            <a:xfrm>
              <a:off x="11026032" y="5815299"/>
              <a:ext cx="1650279" cy="927441"/>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r>
                <a:rPr lang="en" altLang="x-none" sz="3600">
                  <a:solidFill>
                    <a:schemeClr val="bg1"/>
                  </a:solidFill>
                  <a:latin typeface="Avenir Next Condensed Medium" charset="0"/>
                  <a:ea typeface="Avenir Next Condensed Medium" charset="0"/>
                  <a:cs typeface="Avenir Next Condensed Medium" charset="0"/>
                  <a:sym typeface="Impact" charset="0"/>
                </a:rPr>
                <a:t>.1</a:t>
              </a:r>
              <a:endParaRPr lang="x-none" altLang="x-none" sz="3600">
                <a:solidFill>
                  <a:schemeClr val="bg1"/>
                </a:solidFill>
                <a:latin typeface="Avenir Next Condensed Medium" charset="0"/>
                <a:ea typeface="Avenir Next Condensed Medium" charset="0"/>
                <a:cs typeface="Avenir Next Condensed Medium" charset="0"/>
                <a:sym typeface="Impact" charset="0"/>
              </a:endParaRPr>
            </a:p>
          </p:txBody>
        </p:sp>
      </p:grpSp>
      <p:cxnSp>
        <p:nvCxnSpPr>
          <p:cNvPr id="183" name="Shape 208"/>
          <p:cNvCxnSpPr>
            <a:cxnSpLocks noChangeShapeType="1"/>
          </p:cNvCxnSpPr>
          <p:nvPr/>
        </p:nvCxnSpPr>
        <p:spPr bwMode="auto">
          <a:xfrm>
            <a:off x="3929063" y="4638172"/>
            <a:ext cx="646112" cy="0"/>
          </a:xfrm>
          <a:prstGeom prst="straightConnector1">
            <a:avLst/>
          </a:prstGeom>
          <a:noFill/>
          <a:ln w="28575">
            <a:solidFill>
              <a:srgbClr val="000000"/>
            </a:solidFill>
            <a:round/>
            <a:headEnd type="none" w="lg" len="lg"/>
            <a:tailEnd type="triangle" w="lg" len="lg"/>
          </a:ln>
          <a:extLst>
            <a:ext uri="{909E8E84-426E-40DD-AFC4-6F175D3DCCD1}">
              <a14:hiddenFill xmlns:a14="http://schemas.microsoft.com/office/drawing/2010/main">
                <a:noFill/>
              </a14:hiddenFill>
            </a:ext>
          </a:extLst>
        </p:spPr>
      </p:cxnSp>
      <p:sp>
        <p:nvSpPr>
          <p:cNvPr id="2" name="Title 1"/>
          <p:cNvSpPr>
            <a:spLocks noGrp="1"/>
          </p:cNvSpPr>
          <p:nvPr>
            <p:ph type="title"/>
          </p:nvPr>
        </p:nvSpPr>
        <p:spPr/>
        <p:txBody>
          <a:bodyPr/>
          <a:lstStyle/>
          <a:p>
            <a:pPr>
              <a:defRPr/>
            </a:pPr>
            <a:r>
              <a:rPr lang="en-US" dirty="0" smtClean="0"/>
              <a:t>Deep neural network (DNN) Inference</a:t>
            </a:r>
            <a:endParaRPr lang="en-US" dirty="0"/>
          </a:p>
        </p:txBody>
      </p:sp>
      <p:pic>
        <p:nvPicPr>
          <p:cNvPr id="51"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27596" y="379671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18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34412</TotalTime>
  <Words>2431</Words>
  <Application>Microsoft Macintosh PowerPoint</Application>
  <PresentationFormat>Custom</PresentationFormat>
  <Paragraphs>329</Paragraphs>
  <Slides>48</Slides>
  <Notes>32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Arial</vt:lpstr>
      <vt:lpstr>Avenir Next Condensed Medium</vt:lpstr>
      <vt:lpstr>Avenir Next Condensed Regular</vt:lpstr>
      <vt:lpstr>Impact</vt:lpstr>
      <vt:lpstr>Mangal</vt:lpstr>
      <vt:lpstr>Myriad Pro Bold Condensed</vt:lpstr>
      <vt:lpstr>Myriad Pro Condensed</vt:lpstr>
      <vt:lpstr>Times New Roman</vt:lpstr>
      <vt:lpstr>Office Theme</vt:lpstr>
      <vt:lpstr>Selective-Backprop: USE TITLE</vt:lpstr>
      <vt:lpstr>DNNs are a fundamental building block of applications</vt:lpstr>
      <vt:lpstr>Training DNNs is challenging</vt:lpstr>
      <vt:lpstr>Labeled Datasets are Getting Larger</vt:lpstr>
      <vt:lpstr>Selective-Backprop</vt:lpstr>
      <vt:lpstr>PowerPoint Presentation</vt:lpstr>
      <vt:lpstr>PowerPoint Presentation</vt:lpstr>
      <vt:lpstr>What is a DNN?</vt:lpstr>
      <vt:lpstr>Deep neural network (DNN) Inference</vt:lpstr>
      <vt:lpstr>Deep neural network (DNN) Training</vt:lpstr>
      <vt:lpstr>Deep neural network (DNN) Training</vt:lpstr>
      <vt:lpstr>Deep neural network (DNN) Training</vt:lpstr>
      <vt:lpstr>Why is DNN training slow?</vt:lpstr>
      <vt:lpstr>Training cycle is bottlenecked by backwards pass</vt:lpstr>
      <vt:lpstr>Training cycle is bottlenecked by backwards pass</vt:lpstr>
      <vt:lpstr>Training cycle is bottlenecked by backwards pass</vt:lpstr>
      <vt:lpstr>Training cycle is bottlenecked by backwards pass</vt:lpstr>
      <vt:lpstr>Training cycle is bottlenecked by backwards pass</vt:lpstr>
      <vt:lpstr>Training cycle is bottlenecked by backwards pass</vt:lpstr>
      <vt:lpstr>Training cycle is bottlenecked by backwards pass</vt:lpstr>
      <vt:lpstr>Training cycle is bottlenecked by backwards pass</vt:lpstr>
      <vt:lpstr>PowerPoint Presentation</vt:lpstr>
      <vt:lpstr>Can we select high-value training examples?</vt:lpstr>
      <vt:lpstr>How to tell if an example is high-value</vt:lpstr>
      <vt:lpstr>Selective-Backprop (SB) approach</vt:lpstr>
      <vt:lpstr>Selective-Backprop’s Usefulness Metric</vt:lpstr>
      <vt:lpstr>Selective-Backprop’s Usefulness Metric</vt:lpstr>
      <vt:lpstr>PowerPoint Presentation</vt:lpstr>
      <vt:lpstr>Experimental setup</vt:lpstr>
      <vt:lpstr>Datasets</vt:lpstr>
      <vt:lpstr>Approaches</vt:lpstr>
      <vt:lpstr>How does SB perform?</vt:lpstr>
      <vt:lpstr>SB on MNIST gets 2.45% err. w/ 66% fewer backprops</vt:lpstr>
      <vt:lpstr>SB on CIFAR10 gets 9.21% err. w/ 22% fewer backprops</vt:lpstr>
      <vt:lpstr>SB on CIFAR10 decreases error by 28% compared to Kath18</vt:lpstr>
      <vt:lpstr>Why does SB perform well?</vt:lpstr>
      <vt:lpstr>SB on CIFAR10 focuses on hard examples</vt:lpstr>
      <vt:lpstr>SB on CIFAR10 focuses on hard examples</vt:lpstr>
      <vt:lpstr>SB on CIFAR10 focuses on hard examples</vt:lpstr>
      <vt:lpstr>Which images are easy?</vt:lpstr>
      <vt:lpstr>Which images are hard?</vt:lpstr>
      <vt:lpstr>Is SB robust to label error?</vt:lpstr>
      <vt:lpstr>SB is robust to label error in SVHN</vt:lpstr>
      <vt:lpstr>SB is robust to small amounts of label error</vt:lpstr>
      <vt:lpstr>PowerPoint Presentation</vt:lpstr>
      <vt:lpstr>Comparison to related work</vt:lpstr>
      <vt:lpstr>Future work</vt:lpstr>
      <vt:lpstr>Takeaways</vt:lpstr>
    </vt:vector>
  </TitlesOfParts>
  <Company>Parallel Data Laboratory</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 Digney</dc:creator>
  <cp:lastModifiedBy>Angela Jiang</cp:lastModifiedBy>
  <cp:revision>168</cp:revision>
  <cp:lastPrinted>2018-10-29T23:30:17Z</cp:lastPrinted>
  <dcterms:created xsi:type="dcterms:W3CDTF">1999-10-15T19:11:16Z</dcterms:created>
  <dcterms:modified xsi:type="dcterms:W3CDTF">2019-05-08T01:51:52Z</dcterms:modified>
</cp:coreProperties>
</file>